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330" r:id="rId2"/>
    <p:sldId id="309" r:id="rId3"/>
    <p:sldId id="327" r:id="rId4"/>
    <p:sldId id="313" r:id="rId5"/>
    <p:sldId id="349" r:id="rId6"/>
    <p:sldId id="314" r:id="rId7"/>
    <p:sldId id="315" r:id="rId8"/>
    <p:sldId id="316" r:id="rId9"/>
    <p:sldId id="328" r:id="rId10"/>
    <p:sldId id="344" r:id="rId11"/>
    <p:sldId id="329" r:id="rId12"/>
    <p:sldId id="345" r:id="rId13"/>
    <p:sldId id="335" r:id="rId14"/>
    <p:sldId id="336" r:id="rId15"/>
    <p:sldId id="337" r:id="rId16"/>
    <p:sldId id="338" r:id="rId17"/>
    <p:sldId id="343" r:id="rId18"/>
    <p:sldId id="350" r:id="rId19"/>
    <p:sldId id="332" r:id="rId20"/>
    <p:sldId id="333" r:id="rId2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FFFF66"/>
    <a:srgbClr val="EAEAEA"/>
    <a:srgbClr val="CCECFF"/>
    <a:srgbClr val="180DF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78" autoAdjust="0"/>
    <p:restoredTop sz="96825" autoAdjust="0"/>
  </p:normalViewPr>
  <p:slideViewPr>
    <p:cSldViewPr>
      <p:cViewPr varScale="1">
        <p:scale>
          <a:sx n="88" d="100"/>
          <a:sy n="88" d="100"/>
        </p:scale>
        <p:origin x="137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1050;&#1085;&#1080;&#1075;&#1072;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1040;&#1076;&#1084;&#1080;&#1085;&#1080;&#1089;&#1090;&#1088;&#1072;&#1090;&#1086;&#1088;\&#1052;&#1086;&#1080;%20&#1076;&#1086;&#1082;&#1091;&#1084;&#1077;&#1085;&#1090;&#1099;\Downloads\CPI_y.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tx>
            <c:strRef>
              <c:f>Лист1!$B$1</c:f>
              <c:strCache>
                <c:ptCount val="1"/>
                <c:pt idx="0">
                  <c:v>Столбец1</c:v>
                </c:pt>
              </c:strCache>
            </c:strRef>
          </c:tx>
          <c:spPr>
            <a:ln w="28575">
              <a:solidFill>
                <a:schemeClr val="accent2">
                  <a:lumMod val="75000"/>
                </a:schemeClr>
              </a:solidFill>
            </a:ln>
          </c:spPr>
          <c:marker>
            <c:symbol val="none"/>
          </c:marker>
          <c:dLbls>
            <c:dLbl>
              <c:idx val="0"/>
              <c:layout>
                <c:manualLayout>
                  <c:x val="-3.1047650889943077E-2"/>
                  <c:y val="-5.411826392992352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728344649336648E-2"/>
                  <c:y val="-6.184944449134108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426328940390271E-2"/>
                  <c:y val="-4.38100231813666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383468398689448E-2"/>
                  <c:y val="-6.442650467848032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2129040169540909E-3"/>
                  <c:y val="3.350178243280977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771992839370049E-2"/>
                  <c:y val="-5.927238430420191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938378964182178E-2"/>
                  <c:y val="-5.927238430420191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2400">
                    <a:latin typeface="Arial Black" pitchFamily="34" charset="0"/>
                    <a:cs typeface="Arial" pitchFamily="34" charset="0"/>
                  </a:defRPr>
                </a:pPr>
                <a:endParaRPr lang="uk-UA"/>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Лист1!$A$2:$A$8</c:f>
              <c:numCache>
                <c:formatCode>General</c:formatCode>
                <c:ptCount val="7"/>
                <c:pt idx="0">
                  <c:v>2011</c:v>
                </c:pt>
                <c:pt idx="1">
                  <c:v>2012</c:v>
                </c:pt>
                <c:pt idx="2">
                  <c:v>2013</c:v>
                </c:pt>
                <c:pt idx="3">
                  <c:v>2014</c:v>
                </c:pt>
                <c:pt idx="4">
                  <c:v>2015</c:v>
                </c:pt>
                <c:pt idx="5">
                  <c:v>2016</c:v>
                </c:pt>
                <c:pt idx="6">
                  <c:v>2017</c:v>
                </c:pt>
              </c:numCache>
            </c:numRef>
          </c:cat>
          <c:val>
            <c:numRef>
              <c:f>Лист1!$B$2:$B$8</c:f>
              <c:numCache>
                <c:formatCode>General</c:formatCode>
                <c:ptCount val="7"/>
                <c:pt idx="0">
                  <c:v>5.5</c:v>
                </c:pt>
                <c:pt idx="1">
                  <c:v>0.2</c:v>
                </c:pt>
                <c:pt idx="2">
                  <c:v>0</c:v>
                </c:pt>
                <c:pt idx="3">
                  <c:v>-6.6</c:v>
                </c:pt>
                <c:pt idx="4">
                  <c:v>-9.9</c:v>
                </c:pt>
                <c:pt idx="5">
                  <c:v>2.2000000000000002</c:v>
                </c:pt>
                <c:pt idx="6">
                  <c:v>2.5</c:v>
                </c:pt>
              </c:numCache>
            </c:numRef>
          </c:val>
          <c:smooth val="0"/>
        </c:ser>
        <c:dLbls>
          <c:showLegendKey val="0"/>
          <c:showVal val="1"/>
          <c:showCatName val="0"/>
          <c:showSerName val="0"/>
          <c:showPercent val="0"/>
          <c:showBubbleSize val="0"/>
        </c:dLbls>
        <c:smooth val="0"/>
        <c:axId val="9624224"/>
        <c:axId val="9623832"/>
      </c:lineChart>
      <c:dateAx>
        <c:axId val="9624224"/>
        <c:scaling>
          <c:orientation val="minMax"/>
        </c:scaling>
        <c:delete val="0"/>
        <c:axPos val="b"/>
        <c:majorGridlines/>
        <c:numFmt formatCode="General" sourceLinked="1"/>
        <c:majorTickMark val="out"/>
        <c:minorTickMark val="none"/>
        <c:tickLblPos val="low"/>
        <c:spPr>
          <a:ln>
            <a:noFill/>
          </a:ln>
        </c:spPr>
        <c:txPr>
          <a:bodyPr/>
          <a:lstStyle/>
          <a:p>
            <a:pPr>
              <a:defRPr sz="1800">
                <a:latin typeface="Arial Black" pitchFamily="34" charset="0"/>
              </a:defRPr>
            </a:pPr>
            <a:endParaRPr lang="uk-UA"/>
          </a:p>
        </c:txPr>
        <c:crossAx val="9623832"/>
        <c:crosses val="autoZero"/>
        <c:auto val="0"/>
        <c:lblOffset val="100"/>
        <c:baseTimeUnit val="days"/>
      </c:dateAx>
      <c:valAx>
        <c:axId val="9623832"/>
        <c:scaling>
          <c:orientation val="minMax"/>
        </c:scaling>
        <c:delete val="0"/>
        <c:axPos val="l"/>
        <c:majorGridlines/>
        <c:numFmt formatCode="General" sourceLinked="1"/>
        <c:majorTickMark val="out"/>
        <c:minorTickMark val="none"/>
        <c:tickLblPos val="nextTo"/>
        <c:txPr>
          <a:bodyPr/>
          <a:lstStyle/>
          <a:p>
            <a:pPr>
              <a:defRPr sz="1800">
                <a:latin typeface="Arial Black" pitchFamily="34" charset="0"/>
              </a:defRPr>
            </a:pPr>
            <a:endParaRPr lang="uk-UA"/>
          </a:p>
        </c:txPr>
        <c:crossAx val="9624224"/>
        <c:crosses val="autoZero"/>
        <c:crossBetween val="between"/>
      </c:valAx>
      <c:spPr>
        <a:solidFill>
          <a:schemeClr val="bg1"/>
        </a:solidFill>
      </c:spPr>
    </c:plotArea>
    <c:plotVisOnly val="1"/>
    <c:dispBlanksAs val="gap"/>
    <c:showDLblsOverMax val="0"/>
  </c:chart>
  <c:sp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w="38100" cap="flat" cmpd="sng" algn="ctr">
      <a:solidFill>
        <a:schemeClr val="tx2">
          <a:lumMod val="60000"/>
          <a:lumOff val="40000"/>
        </a:schemeClr>
      </a:solidFill>
      <a:prstDash val="solid"/>
    </a:ln>
    <a:effectLst>
      <a:glow rad="139700">
        <a:schemeClr val="accent1">
          <a:satMod val="175000"/>
          <a:alpha val="40000"/>
        </a:schemeClr>
      </a:glow>
      <a:outerShdw blurRad="40000" dist="20000" dir="5400000" rotWithShape="0">
        <a:srgbClr val="000000">
          <a:alpha val="38000"/>
        </a:srgbClr>
      </a:outerShdw>
    </a:effectLst>
  </c:spPr>
  <c:txPr>
    <a:bodyPr/>
    <a:lstStyle/>
    <a:p>
      <a:pPr>
        <a:defRPr>
          <a:solidFill>
            <a:schemeClr val="dk1"/>
          </a:solidFill>
          <a:latin typeface="+mn-lt"/>
          <a:ea typeface="+mn-ea"/>
          <a:cs typeface="+mn-cs"/>
        </a:defRPr>
      </a:pPr>
      <a:endParaRPr lang="uk-U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CTR</c:v>
          </c:tx>
          <c:spPr>
            <a:ln w="38100">
              <a:solidFill>
                <a:srgbClr val="FF0000"/>
              </a:solidFill>
            </a:ln>
          </c:spPr>
          <c:marker>
            <c:symbol val="none"/>
          </c:marker>
          <c:dLbls>
            <c:spPr>
              <a:noFill/>
              <a:ln>
                <a:noFill/>
              </a:ln>
              <a:effectLst/>
            </c:spPr>
            <c:txPr>
              <a:bodyPr/>
              <a:lstStyle/>
              <a:p>
                <a:pPr>
                  <a:defRPr sz="1800" b="1">
                    <a:latin typeface="Arial Black" pitchFamily="34" charset="0"/>
                  </a:defRPr>
                </a:pPr>
                <a:endParaRPr lang="uk-UA"/>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Лист2!$A$3:$A$8</c:f>
              <c:numCache>
                <c:formatCode>General</c:formatCode>
                <c:ptCount val="6"/>
                <c:pt idx="0">
                  <c:v>2011</c:v>
                </c:pt>
                <c:pt idx="1">
                  <c:v>2012</c:v>
                </c:pt>
                <c:pt idx="2">
                  <c:v>2013</c:v>
                </c:pt>
                <c:pt idx="3">
                  <c:v>2014</c:v>
                </c:pt>
                <c:pt idx="4">
                  <c:v>2015</c:v>
                </c:pt>
                <c:pt idx="5">
                  <c:v>2016</c:v>
                </c:pt>
              </c:numCache>
            </c:numRef>
          </c:cat>
          <c:val>
            <c:numRef>
              <c:f>Лист2!$B$3:$B$8</c:f>
              <c:numCache>
                <c:formatCode>General</c:formatCode>
                <c:ptCount val="6"/>
                <c:pt idx="0">
                  <c:v>23</c:v>
                </c:pt>
                <c:pt idx="1">
                  <c:v>21</c:v>
                </c:pt>
                <c:pt idx="2">
                  <c:v>19</c:v>
                </c:pt>
                <c:pt idx="3">
                  <c:v>18</c:v>
                </c:pt>
                <c:pt idx="4">
                  <c:v>18</c:v>
                </c:pt>
                <c:pt idx="5">
                  <c:v>18</c:v>
                </c:pt>
              </c:numCache>
            </c:numRef>
          </c:val>
          <c:smooth val="0"/>
        </c:ser>
        <c:ser>
          <c:idx val="1"/>
          <c:order val="1"/>
          <c:tx>
            <c:v>ITR</c:v>
          </c:tx>
          <c:spPr>
            <a:ln w="38100"/>
          </c:spPr>
          <c:marker>
            <c:symbol val="none"/>
          </c:marker>
          <c:dLbls>
            <c:dLbl>
              <c:idx val="5"/>
              <c:delete val="1"/>
              <c:extLst>
                <c:ext xmlns:c15="http://schemas.microsoft.com/office/drawing/2012/chart" uri="{CE6537A1-D6FC-4f65-9D91-7224C49458BB}"/>
              </c:extLst>
            </c:dLbl>
            <c:spPr>
              <a:noFill/>
              <a:ln>
                <a:noFill/>
              </a:ln>
              <a:effectLst/>
            </c:spPr>
            <c:txPr>
              <a:bodyPr/>
              <a:lstStyle/>
              <a:p>
                <a:pPr>
                  <a:defRPr sz="1800" b="1">
                    <a:latin typeface="Arial Black" pitchFamily="34" charset="0"/>
                  </a:defRPr>
                </a:pPr>
                <a:endParaRPr lang="uk-UA"/>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Лист2!$A$3:$A$8</c:f>
              <c:numCache>
                <c:formatCode>General</c:formatCode>
                <c:ptCount val="6"/>
                <c:pt idx="0">
                  <c:v>2011</c:v>
                </c:pt>
                <c:pt idx="1">
                  <c:v>2012</c:v>
                </c:pt>
                <c:pt idx="2">
                  <c:v>2013</c:v>
                </c:pt>
                <c:pt idx="3">
                  <c:v>2014</c:v>
                </c:pt>
                <c:pt idx="4">
                  <c:v>2015</c:v>
                </c:pt>
                <c:pt idx="5">
                  <c:v>2016</c:v>
                </c:pt>
              </c:numCache>
            </c:numRef>
          </c:cat>
          <c:val>
            <c:numRef>
              <c:f>Лист2!$C$3:$C$8</c:f>
              <c:numCache>
                <c:formatCode>General</c:formatCode>
                <c:ptCount val="6"/>
                <c:pt idx="0">
                  <c:v>15</c:v>
                </c:pt>
                <c:pt idx="1">
                  <c:v>17</c:v>
                </c:pt>
                <c:pt idx="2">
                  <c:v>17</c:v>
                </c:pt>
                <c:pt idx="3">
                  <c:v>17</c:v>
                </c:pt>
                <c:pt idx="4">
                  <c:v>20</c:v>
                </c:pt>
                <c:pt idx="5">
                  <c:v>18</c:v>
                </c:pt>
              </c:numCache>
            </c:numRef>
          </c:val>
          <c:smooth val="0"/>
        </c:ser>
        <c:dLbls>
          <c:showLegendKey val="0"/>
          <c:showVal val="1"/>
          <c:showCatName val="0"/>
          <c:showSerName val="0"/>
          <c:showPercent val="0"/>
          <c:showBubbleSize val="0"/>
        </c:dLbls>
        <c:smooth val="0"/>
        <c:axId val="9625792"/>
        <c:axId val="9622656"/>
      </c:lineChart>
      <c:catAx>
        <c:axId val="9625792"/>
        <c:scaling>
          <c:orientation val="minMax"/>
        </c:scaling>
        <c:delete val="0"/>
        <c:axPos val="b"/>
        <c:numFmt formatCode="General" sourceLinked="1"/>
        <c:majorTickMark val="out"/>
        <c:minorTickMark val="none"/>
        <c:tickLblPos val="nextTo"/>
        <c:txPr>
          <a:bodyPr/>
          <a:lstStyle/>
          <a:p>
            <a:pPr>
              <a:defRPr sz="1800">
                <a:latin typeface="Arial Black" pitchFamily="34" charset="0"/>
              </a:defRPr>
            </a:pPr>
            <a:endParaRPr lang="uk-UA"/>
          </a:p>
        </c:txPr>
        <c:crossAx val="9622656"/>
        <c:crosses val="autoZero"/>
        <c:auto val="1"/>
        <c:lblAlgn val="ctr"/>
        <c:lblOffset val="100"/>
        <c:noMultiLvlLbl val="0"/>
      </c:catAx>
      <c:valAx>
        <c:axId val="9622656"/>
        <c:scaling>
          <c:orientation val="minMax"/>
        </c:scaling>
        <c:delete val="0"/>
        <c:axPos val="l"/>
        <c:majorGridlines/>
        <c:numFmt formatCode="General" sourceLinked="1"/>
        <c:majorTickMark val="out"/>
        <c:minorTickMark val="none"/>
        <c:tickLblPos val="nextTo"/>
        <c:txPr>
          <a:bodyPr/>
          <a:lstStyle/>
          <a:p>
            <a:pPr>
              <a:defRPr sz="2000">
                <a:latin typeface="Arial Black" pitchFamily="34" charset="0"/>
              </a:defRPr>
            </a:pPr>
            <a:endParaRPr lang="uk-UA"/>
          </a:p>
        </c:txPr>
        <c:crossAx val="9625792"/>
        <c:crosses val="autoZero"/>
        <c:crossBetween val="between"/>
      </c:valAx>
      <c:spPr>
        <a:solidFill>
          <a:schemeClr val="bg1"/>
        </a:solidFill>
      </c:spPr>
    </c:plotArea>
    <c:legend>
      <c:legendPos val="r"/>
      <c:legendEntry>
        <c:idx val="0"/>
        <c:txPr>
          <a:bodyPr/>
          <a:lstStyle/>
          <a:p>
            <a:pPr>
              <a:defRPr sz="1600" b="1" i="0" baseline="0">
                <a:latin typeface="Arial Black" pitchFamily="34" charset="0"/>
              </a:defRPr>
            </a:pPr>
            <a:endParaRPr lang="uk-UA"/>
          </a:p>
        </c:txPr>
      </c:legendEntry>
      <c:legendEntry>
        <c:idx val="1"/>
        <c:txPr>
          <a:bodyPr/>
          <a:lstStyle/>
          <a:p>
            <a:pPr>
              <a:defRPr sz="1600" b="1" i="0" baseline="0">
                <a:latin typeface="Arial Black" pitchFamily="34" charset="0"/>
              </a:defRPr>
            </a:pPr>
            <a:endParaRPr lang="uk-UA"/>
          </a:p>
        </c:txPr>
      </c:legendEntry>
      <c:layout>
        <c:manualLayout>
          <c:xMode val="edge"/>
          <c:yMode val="edge"/>
          <c:x val="0.84526986317759611"/>
          <c:y val="0.31043895257049381"/>
          <c:w val="0.14116326818387701"/>
          <c:h val="0.27659298364796753"/>
        </c:manualLayout>
      </c:layout>
      <c:overlay val="0"/>
      <c:txPr>
        <a:bodyPr/>
        <a:lstStyle/>
        <a:p>
          <a:pPr>
            <a:defRPr sz="1600">
              <a:latin typeface="Arial Black" pitchFamily="34" charset="0"/>
            </a:defRPr>
          </a:pPr>
          <a:endParaRPr lang="uk-UA"/>
        </a:p>
      </c:txPr>
    </c:legend>
    <c:plotVisOnly val="1"/>
    <c:dispBlanksAs val="gap"/>
    <c:showDLblsOverMax val="0"/>
  </c:chart>
  <c:spPr>
    <a:ln>
      <a:solidFill>
        <a:schemeClr val="tx2">
          <a:lumMod val="60000"/>
          <a:lumOff val="40000"/>
        </a:schemeClr>
      </a:solidFill>
    </a:ln>
    <a:effectLst>
      <a:glow rad="139700">
        <a:schemeClr val="accent1">
          <a:satMod val="175000"/>
          <a:alpha val="40000"/>
        </a:schemeClr>
      </a:glow>
    </a:effectLst>
  </c:spPr>
  <c:txPr>
    <a:bodyPr/>
    <a:lstStyle/>
    <a:p>
      <a:pPr>
        <a:defRPr sz="1400" baseline="0"/>
      </a:pPr>
      <a:endParaRPr lang="uk-UA"/>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tx1"/>
            </a:solidFill>
            <a:ln>
              <a:solidFill>
                <a:srgbClr val="FFFF66"/>
              </a:solidFill>
            </a:ln>
          </c:spPr>
          <c:invertIfNegative val="0"/>
          <c:dLbls>
            <c:dLbl>
              <c:idx val="5"/>
              <c:layout>
                <c:manualLayout>
                  <c:x val="-2.9894280801930771E-3"/>
                  <c:y val="2.159623987357414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1">
                    <a:latin typeface="Arial Black" pitchFamily="34" charset="0"/>
                    <a:cs typeface="Times New Roman"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Лист1!$A$10:$F$10</c:f>
              <c:numCache>
                <c:formatCode>General</c:formatCode>
                <c:ptCount val="6"/>
                <c:pt idx="0">
                  <c:v>2011</c:v>
                </c:pt>
                <c:pt idx="1">
                  <c:v>2012</c:v>
                </c:pt>
                <c:pt idx="2">
                  <c:v>2013</c:v>
                </c:pt>
                <c:pt idx="3">
                  <c:v>2014</c:v>
                </c:pt>
                <c:pt idx="4">
                  <c:v>2015</c:v>
                </c:pt>
                <c:pt idx="5">
                  <c:v>2016</c:v>
                </c:pt>
              </c:numCache>
            </c:numRef>
          </c:cat>
          <c:val>
            <c:numRef>
              <c:f>Лист1!$A$11:$F$11</c:f>
              <c:numCache>
                <c:formatCode>General</c:formatCode>
                <c:ptCount val="6"/>
                <c:pt idx="0">
                  <c:v>41.9</c:v>
                </c:pt>
                <c:pt idx="1">
                  <c:v>40.700000000000003</c:v>
                </c:pt>
                <c:pt idx="2">
                  <c:v>29.4</c:v>
                </c:pt>
                <c:pt idx="3">
                  <c:v>20.2</c:v>
                </c:pt>
                <c:pt idx="4">
                  <c:v>46.8</c:v>
                </c:pt>
                <c:pt idx="5">
                  <c:v>73</c:v>
                </c:pt>
              </c:numCache>
            </c:numRef>
          </c:val>
        </c:ser>
        <c:dLbls>
          <c:showLegendKey val="0"/>
          <c:showVal val="0"/>
          <c:showCatName val="0"/>
          <c:showSerName val="0"/>
          <c:showPercent val="0"/>
          <c:showBubbleSize val="0"/>
        </c:dLbls>
        <c:gapWidth val="150"/>
        <c:axId val="9626184"/>
        <c:axId val="9623440"/>
      </c:barChart>
      <c:catAx>
        <c:axId val="9626184"/>
        <c:scaling>
          <c:orientation val="minMax"/>
        </c:scaling>
        <c:delete val="0"/>
        <c:axPos val="b"/>
        <c:numFmt formatCode="General" sourceLinked="1"/>
        <c:majorTickMark val="out"/>
        <c:minorTickMark val="none"/>
        <c:tickLblPos val="nextTo"/>
        <c:txPr>
          <a:bodyPr/>
          <a:lstStyle/>
          <a:p>
            <a:pPr>
              <a:defRPr sz="1800" baseline="0">
                <a:latin typeface="Arial Black" pitchFamily="34" charset="0"/>
              </a:defRPr>
            </a:pPr>
            <a:endParaRPr lang="uk-UA"/>
          </a:p>
        </c:txPr>
        <c:crossAx val="9623440"/>
        <c:crosses val="autoZero"/>
        <c:auto val="1"/>
        <c:lblAlgn val="ctr"/>
        <c:lblOffset val="100"/>
        <c:noMultiLvlLbl val="0"/>
      </c:catAx>
      <c:valAx>
        <c:axId val="9623440"/>
        <c:scaling>
          <c:orientation val="minMax"/>
        </c:scaling>
        <c:delete val="0"/>
        <c:axPos val="l"/>
        <c:majorGridlines>
          <c:spPr>
            <a:ln w="9525"/>
          </c:spPr>
        </c:majorGridlines>
        <c:numFmt formatCode="General" sourceLinked="1"/>
        <c:majorTickMark val="out"/>
        <c:minorTickMark val="none"/>
        <c:tickLblPos val="nextTo"/>
        <c:txPr>
          <a:bodyPr/>
          <a:lstStyle/>
          <a:p>
            <a:pPr>
              <a:defRPr sz="1800" baseline="0">
                <a:latin typeface="Arial Black" pitchFamily="34" charset="0"/>
              </a:defRPr>
            </a:pPr>
            <a:endParaRPr lang="uk-UA"/>
          </a:p>
        </c:txPr>
        <c:crossAx val="9626184"/>
        <c:crosses val="autoZero"/>
        <c:crossBetween val="between"/>
      </c:valAx>
      <c:spPr>
        <a:solidFill>
          <a:schemeClr val="bg1"/>
        </a:solidFill>
        <a:ln w="28575">
          <a:solidFill>
            <a:schemeClr val="tx1"/>
          </a:solidFill>
        </a:ln>
      </c:spPr>
    </c:plotArea>
    <c:plotVisOnly val="1"/>
    <c:dispBlanksAs val="gap"/>
    <c:showDLblsOverMax val="0"/>
  </c:chart>
  <c:spPr>
    <a:ln>
      <a:solidFill>
        <a:schemeClr val="accent1">
          <a:lumMod val="75000"/>
        </a:schemeClr>
      </a:solidFill>
    </a:ln>
    <a:effectLst>
      <a:glow rad="139700">
        <a:schemeClr val="accent1">
          <a:satMod val="175000"/>
          <a:alpha val="40000"/>
        </a:schemeClr>
      </a:glow>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200923538698962E-2"/>
          <c:y val="3.4073835587035875E-2"/>
          <c:w val="0.92204612829490351"/>
          <c:h val="0.85622664474955967"/>
        </c:manualLayout>
      </c:layout>
      <c:barChart>
        <c:barDir val="col"/>
        <c:grouping val="clustered"/>
        <c:varyColors val="0"/>
        <c:ser>
          <c:idx val="0"/>
          <c:order val="0"/>
          <c:spPr>
            <a:solidFill>
              <a:schemeClr val="tx1"/>
            </a:solidFill>
            <a:ln>
              <a:solidFill>
                <a:srgbClr val="FFFF66"/>
              </a:solidFill>
            </a:ln>
          </c:spPr>
          <c:invertIfNegative val="0"/>
          <c:dLbls>
            <c:dLbl>
              <c:idx val="0"/>
              <c:layout>
                <c:manualLayout>
                  <c:x val="1.5074298487252604E-3"/>
                  <c:y val="3.306924230641047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074298487252604E-3"/>
                  <c:y val="2.204616153760700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a:latin typeface="Arial Black" pitchFamily="34"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Лист1!$A$2:$F$2</c:f>
              <c:numCache>
                <c:formatCode>General</c:formatCode>
                <c:ptCount val="6"/>
                <c:pt idx="0">
                  <c:v>2011</c:v>
                </c:pt>
                <c:pt idx="1">
                  <c:v>2012</c:v>
                </c:pt>
                <c:pt idx="2">
                  <c:v>2013</c:v>
                </c:pt>
                <c:pt idx="3">
                  <c:v>2014</c:v>
                </c:pt>
                <c:pt idx="4">
                  <c:v>2015</c:v>
                </c:pt>
                <c:pt idx="5">
                  <c:v>2016</c:v>
                </c:pt>
              </c:numCache>
            </c:numRef>
          </c:cat>
          <c:val>
            <c:numRef>
              <c:f>Лист1!$A$3:$F$3</c:f>
              <c:numCache>
                <c:formatCode>General</c:formatCode>
                <c:ptCount val="6"/>
                <c:pt idx="0">
                  <c:v>7.75</c:v>
                </c:pt>
                <c:pt idx="1">
                  <c:v>7.5</c:v>
                </c:pt>
                <c:pt idx="2">
                  <c:v>6.5</c:v>
                </c:pt>
                <c:pt idx="3">
                  <c:v>14</c:v>
                </c:pt>
                <c:pt idx="4">
                  <c:v>22</c:v>
                </c:pt>
                <c:pt idx="5">
                  <c:v>14</c:v>
                </c:pt>
              </c:numCache>
            </c:numRef>
          </c:val>
        </c:ser>
        <c:dLbls>
          <c:showLegendKey val="0"/>
          <c:showVal val="0"/>
          <c:showCatName val="0"/>
          <c:showSerName val="0"/>
          <c:showPercent val="0"/>
          <c:showBubbleSize val="0"/>
        </c:dLbls>
        <c:gapWidth val="150"/>
        <c:axId val="186041552"/>
        <c:axId val="186040376"/>
      </c:barChart>
      <c:catAx>
        <c:axId val="186041552"/>
        <c:scaling>
          <c:orientation val="minMax"/>
        </c:scaling>
        <c:delete val="0"/>
        <c:axPos val="b"/>
        <c:numFmt formatCode="General" sourceLinked="1"/>
        <c:majorTickMark val="out"/>
        <c:minorTickMark val="none"/>
        <c:tickLblPos val="nextTo"/>
        <c:txPr>
          <a:bodyPr/>
          <a:lstStyle/>
          <a:p>
            <a:pPr>
              <a:defRPr sz="1800">
                <a:latin typeface="Arial Black" pitchFamily="34" charset="0"/>
              </a:defRPr>
            </a:pPr>
            <a:endParaRPr lang="uk-UA"/>
          </a:p>
        </c:txPr>
        <c:crossAx val="186040376"/>
        <c:crosses val="autoZero"/>
        <c:auto val="1"/>
        <c:lblAlgn val="ctr"/>
        <c:lblOffset val="100"/>
        <c:noMultiLvlLbl val="0"/>
      </c:catAx>
      <c:valAx>
        <c:axId val="186040376"/>
        <c:scaling>
          <c:orientation val="minMax"/>
        </c:scaling>
        <c:delete val="0"/>
        <c:axPos val="l"/>
        <c:majorGridlines>
          <c:spPr>
            <a:ln w="28575"/>
          </c:spPr>
        </c:majorGridlines>
        <c:numFmt formatCode="General" sourceLinked="1"/>
        <c:majorTickMark val="out"/>
        <c:minorTickMark val="none"/>
        <c:tickLblPos val="nextTo"/>
        <c:txPr>
          <a:bodyPr/>
          <a:lstStyle/>
          <a:p>
            <a:pPr>
              <a:defRPr sz="1800">
                <a:latin typeface="Arial Black" pitchFamily="34" charset="0"/>
              </a:defRPr>
            </a:pPr>
            <a:endParaRPr lang="uk-UA"/>
          </a:p>
        </c:txPr>
        <c:crossAx val="186041552"/>
        <c:crosses val="autoZero"/>
        <c:crossBetween val="between"/>
      </c:valAx>
      <c:spPr>
        <a:solidFill>
          <a:schemeClr val="bg1"/>
        </a:solidFill>
        <a:ln w="28575"/>
      </c:spPr>
    </c:plotArea>
    <c:plotVisOnly val="1"/>
    <c:dispBlanksAs val="gap"/>
    <c:showDLblsOverMax val="0"/>
  </c:chart>
  <c:spPr>
    <a:ln>
      <a:solidFill>
        <a:schemeClr val="accent1">
          <a:lumMod val="75000"/>
        </a:schemeClr>
      </a:solidFill>
    </a:ln>
    <a:effectLst>
      <a:glow rad="139700">
        <a:schemeClr val="accent1">
          <a:satMod val="175000"/>
          <a:alpha val="40000"/>
        </a:schemeClr>
      </a:glow>
    </a:effectLst>
  </c:spPr>
  <c:txPr>
    <a:bodyPr/>
    <a:lstStyle/>
    <a:p>
      <a:pPr>
        <a:defRPr sz="1400" b="1" i="0" baseline="0">
          <a:latin typeface="Times New Roman" pitchFamily="18" charset="0"/>
        </a:defRPr>
      </a:pPr>
      <a:endParaRPr lang="uk-UA"/>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89843233792737"/>
          <c:y val="5.1147094767248082E-2"/>
          <c:w val="0.87808347805409559"/>
          <c:h val="0.88324931109658145"/>
        </c:manualLayout>
      </c:layout>
      <c:barChart>
        <c:barDir val="col"/>
        <c:grouping val="clustered"/>
        <c:varyColors val="0"/>
        <c:ser>
          <c:idx val="0"/>
          <c:order val="0"/>
          <c:spPr>
            <a:solidFill>
              <a:schemeClr val="tx1"/>
            </a:solidFill>
            <a:ln>
              <a:solidFill>
                <a:srgbClr val="FFFF66"/>
              </a:solidFill>
            </a:ln>
          </c:spPr>
          <c:invertIfNegative val="0"/>
          <c:dLbls>
            <c:spPr>
              <a:noFill/>
              <a:ln>
                <a:noFill/>
              </a:ln>
              <a:effectLst/>
            </c:spPr>
            <c:txPr>
              <a:bodyPr/>
              <a:lstStyle/>
              <a:p>
                <a:pPr>
                  <a:defRPr sz="1800" b="1">
                    <a:latin typeface="Arial Black" pitchFamily="34"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Лист1!$J$6:$O$6</c:f>
              <c:numCache>
                <c:formatCode>0.0</c:formatCode>
                <c:ptCount val="6"/>
                <c:pt idx="0">
                  <c:v>8</c:v>
                </c:pt>
                <c:pt idx="1">
                  <c:v>7.6</c:v>
                </c:pt>
                <c:pt idx="2">
                  <c:v>7.3</c:v>
                </c:pt>
                <c:pt idx="3">
                  <c:v>9.3000000000000007</c:v>
                </c:pt>
                <c:pt idx="4">
                  <c:v>9.1</c:v>
                </c:pt>
                <c:pt idx="5">
                  <c:v>9</c:v>
                </c:pt>
              </c:numCache>
            </c:numRef>
          </c:val>
        </c:ser>
        <c:dLbls>
          <c:showLegendKey val="0"/>
          <c:showVal val="0"/>
          <c:showCatName val="0"/>
          <c:showSerName val="0"/>
          <c:showPercent val="0"/>
          <c:showBubbleSize val="0"/>
        </c:dLbls>
        <c:gapWidth val="150"/>
        <c:axId val="186041944"/>
        <c:axId val="186043512"/>
      </c:barChart>
      <c:catAx>
        <c:axId val="186041944"/>
        <c:scaling>
          <c:orientation val="minMax"/>
        </c:scaling>
        <c:delete val="1"/>
        <c:axPos val="b"/>
        <c:numFmt formatCode="0.0" sourceLinked="1"/>
        <c:majorTickMark val="out"/>
        <c:minorTickMark val="none"/>
        <c:tickLblPos val="none"/>
        <c:crossAx val="186043512"/>
        <c:crosses val="autoZero"/>
        <c:auto val="1"/>
        <c:lblAlgn val="ctr"/>
        <c:lblOffset val="100"/>
        <c:noMultiLvlLbl val="0"/>
      </c:catAx>
      <c:valAx>
        <c:axId val="186043512"/>
        <c:scaling>
          <c:orientation val="minMax"/>
        </c:scaling>
        <c:delete val="0"/>
        <c:axPos val="l"/>
        <c:majorGridlines/>
        <c:numFmt formatCode="0.0" sourceLinked="1"/>
        <c:majorTickMark val="out"/>
        <c:minorTickMark val="none"/>
        <c:tickLblPos val="nextTo"/>
        <c:txPr>
          <a:bodyPr/>
          <a:lstStyle/>
          <a:p>
            <a:pPr>
              <a:defRPr sz="1800" b="0" i="0" baseline="0">
                <a:latin typeface="Arial Black" pitchFamily="34" charset="0"/>
              </a:defRPr>
            </a:pPr>
            <a:endParaRPr lang="uk-UA"/>
          </a:p>
        </c:txPr>
        <c:crossAx val="186041944"/>
        <c:crosses val="autoZero"/>
        <c:crossBetween val="between"/>
      </c:valAx>
      <c:spPr>
        <a:solidFill>
          <a:schemeClr val="bg1"/>
        </a:solidFill>
      </c:spPr>
    </c:plotArea>
    <c:plotVisOnly val="1"/>
    <c:dispBlanksAs val="gap"/>
    <c:showDLblsOverMax val="0"/>
  </c:chart>
  <c:spPr>
    <a:ln>
      <a:solidFill>
        <a:schemeClr val="accent1">
          <a:lumMod val="75000"/>
        </a:schemeClr>
      </a:solidFill>
    </a:ln>
    <a:effectLst>
      <a:glow rad="139700">
        <a:schemeClr val="accent1">
          <a:satMod val="175000"/>
          <a:alpha val="40000"/>
        </a:schemeClr>
      </a:glow>
    </a:effectLst>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545806941989536E-2"/>
          <c:y val="0.11082865792689701"/>
          <c:w val="0.87475965816190493"/>
          <c:h val="0.84394882050142594"/>
        </c:manualLayout>
      </c:layout>
      <c:barChart>
        <c:barDir val="col"/>
        <c:grouping val="clustered"/>
        <c:varyColors val="0"/>
        <c:ser>
          <c:idx val="0"/>
          <c:order val="0"/>
          <c:spPr>
            <a:solidFill>
              <a:schemeClr val="tx1"/>
            </a:solidFill>
            <a:ln>
              <a:solidFill>
                <a:srgbClr val="FFFF66"/>
              </a:solidFill>
            </a:ln>
          </c:spPr>
          <c:invertIfNegative val="0"/>
          <c:dLbls>
            <c:dLbl>
              <c:idx val="1"/>
              <c:layout>
                <c:manualLayout>
                  <c:x val="-7.3439790483738722E-4"/>
                  <c:y val="3.329803603179279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1">
                    <a:latin typeface="Arial Black" pitchFamily="34"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'1'!$M$2:$R$2</c:f>
              <c:numCache>
                <c:formatCode>yyyy</c:formatCode>
                <c:ptCount val="6"/>
                <c:pt idx="0">
                  <c:v>40725</c:v>
                </c:pt>
                <c:pt idx="1">
                  <c:v>41091</c:v>
                </c:pt>
                <c:pt idx="2">
                  <c:v>41457</c:v>
                </c:pt>
                <c:pt idx="3">
                  <c:v>41823</c:v>
                </c:pt>
                <c:pt idx="4">
                  <c:v>42189</c:v>
                </c:pt>
                <c:pt idx="5">
                  <c:v>42555</c:v>
                </c:pt>
              </c:numCache>
            </c:numRef>
          </c:cat>
          <c:val>
            <c:numRef>
              <c:f>'1'!$M$3:$R$3</c:f>
              <c:numCache>
                <c:formatCode>0.0</c:formatCode>
                <c:ptCount val="6"/>
                <c:pt idx="0">
                  <c:v>4.5999999999999943</c:v>
                </c:pt>
                <c:pt idx="1">
                  <c:v>-0.20000000000000284</c:v>
                </c:pt>
                <c:pt idx="2">
                  <c:v>0.5</c:v>
                </c:pt>
                <c:pt idx="3">
                  <c:v>24.900000000000006</c:v>
                </c:pt>
                <c:pt idx="4">
                  <c:v>43.300000000000004</c:v>
                </c:pt>
                <c:pt idx="5">
                  <c:v>12.4</c:v>
                </c:pt>
              </c:numCache>
            </c:numRef>
          </c:val>
        </c:ser>
        <c:dLbls>
          <c:showLegendKey val="0"/>
          <c:showVal val="0"/>
          <c:showCatName val="0"/>
          <c:showSerName val="0"/>
          <c:showPercent val="0"/>
          <c:showBubbleSize val="0"/>
        </c:dLbls>
        <c:gapWidth val="150"/>
        <c:axId val="186045472"/>
        <c:axId val="186041160"/>
      </c:barChart>
      <c:dateAx>
        <c:axId val="186045472"/>
        <c:scaling>
          <c:orientation val="minMax"/>
        </c:scaling>
        <c:delete val="0"/>
        <c:axPos val="b"/>
        <c:numFmt formatCode="yyyy" sourceLinked="1"/>
        <c:majorTickMark val="out"/>
        <c:minorTickMark val="none"/>
        <c:tickLblPos val="nextTo"/>
        <c:txPr>
          <a:bodyPr/>
          <a:lstStyle/>
          <a:p>
            <a:pPr>
              <a:defRPr sz="1800" baseline="0">
                <a:latin typeface="Arial Black" pitchFamily="34" charset="0"/>
              </a:defRPr>
            </a:pPr>
            <a:endParaRPr lang="uk-UA"/>
          </a:p>
        </c:txPr>
        <c:crossAx val="186041160"/>
        <c:crosses val="autoZero"/>
        <c:auto val="1"/>
        <c:lblOffset val="100"/>
        <c:baseTimeUnit val="years"/>
      </c:dateAx>
      <c:valAx>
        <c:axId val="186041160"/>
        <c:scaling>
          <c:orientation val="minMax"/>
        </c:scaling>
        <c:delete val="0"/>
        <c:axPos val="l"/>
        <c:majorGridlines/>
        <c:numFmt formatCode="0.0" sourceLinked="1"/>
        <c:majorTickMark val="out"/>
        <c:minorTickMark val="none"/>
        <c:tickLblPos val="nextTo"/>
        <c:txPr>
          <a:bodyPr/>
          <a:lstStyle/>
          <a:p>
            <a:pPr>
              <a:defRPr sz="1800" baseline="0">
                <a:latin typeface="Arial Black" pitchFamily="34" charset="0"/>
              </a:defRPr>
            </a:pPr>
            <a:endParaRPr lang="uk-UA"/>
          </a:p>
        </c:txPr>
        <c:crossAx val="186045472"/>
        <c:crosses val="autoZero"/>
        <c:crossBetween val="between"/>
      </c:valAx>
      <c:spPr>
        <a:solidFill>
          <a:schemeClr val="bg1"/>
        </a:solidFill>
      </c:spPr>
    </c:plotArea>
    <c:plotVisOnly val="1"/>
    <c:dispBlanksAs val="gap"/>
    <c:showDLblsOverMax val="0"/>
  </c:chart>
  <c:spPr>
    <a:ln>
      <a:solidFill>
        <a:schemeClr val="tx1"/>
      </a:solidFill>
    </a:ln>
    <a:effectLst>
      <a:glow rad="139700">
        <a:schemeClr val="accent1">
          <a:satMod val="175000"/>
          <a:alpha val="40000"/>
        </a:schemeClr>
      </a:glow>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5212142704234"/>
          <c:y val="7.7512638441844375E-2"/>
          <c:w val="0.84772583756317987"/>
          <c:h val="0.78554513014488303"/>
        </c:manualLayout>
      </c:layout>
      <c:barChart>
        <c:barDir val="col"/>
        <c:grouping val="clustered"/>
        <c:varyColors val="0"/>
        <c:ser>
          <c:idx val="0"/>
          <c:order val="0"/>
          <c:spPr>
            <a:solidFill>
              <a:schemeClr val="tx1"/>
            </a:solidFill>
            <a:ln>
              <a:solidFill>
                <a:srgbClr val="FFFF66"/>
              </a:solidFill>
            </a:ln>
          </c:spPr>
          <c:invertIfNegative val="0"/>
          <c:dLbls>
            <c:spPr>
              <a:noFill/>
              <a:ln>
                <a:noFill/>
              </a:ln>
              <a:effectLst/>
            </c:spPr>
            <c:txPr>
              <a:bodyPr/>
              <a:lstStyle/>
              <a:p>
                <a:pPr>
                  <a:defRPr sz="1800" b="1">
                    <a:latin typeface="Arial Black" pitchFamily="34"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Лист3!$A$2:$F$2</c:f>
              <c:numCache>
                <c:formatCode>General</c:formatCode>
                <c:ptCount val="6"/>
                <c:pt idx="0">
                  <c:v>2011</c:v>
                </c:pt>
                <c:pt idx="1">
                  <c:v>2012</c:v>
                </c:pt>
                <c:pt idx="2">
                  <c:v>2013</c:v>
                </c:pt>
                <c:pt idx="3">
                  <c:v>2014</c:v>
                </c:pt>
                <c:pt idx="4">
                  <c:v>2015</c:v>
                </c:pt>
                <c:pt idx="5">
                  <c:v>2016</c:v>
                </c:pt>
              </c:numCache>
            </c:numRef>
          </c:cat>
          <c:val>
            <c:numRef>
              <c:f>Лист3!$A$3:$F$3</c:f>
              <c:numCache>
                <c:formatCode>0.0</c:formatCode>
                <c:ptCount val="6"/>
                <c:pt idx="0">
                  <c:v>11</c:v>
                </c:pt>
                <c:pt idx="1">
                  <c:v>11.1</c:v>
                </c:pt>
                <c:pt idx="2">
                  <c:v>6.7</c:v>
                </c:pt>
                <c:pt idx="3">
                  <c:v>-13.6</c:v>
                </c:pt>
                <c:pt idx="4">
                  <c:v>-9.9</c:v>
                </c:pt>
                <c:pt idx="5">
                  <c:v>11.6</c:v>
                </c:pt>
              </c:numCache>
            </c:numRef>
          </c:val>
        </c:ser>
        <c:dLbls>
          <c:showLegendKey val="0"/>
          <c:showVal val="0"/>
          <c:showCatName val="0"/>
          <c:showSerName val="0"/>
          <c:showPercent val="0"/>
          <c:showBubbleSize val="0"/>
        </c:dLbls>
        <c:gapWidth val="150"/>
        <c:axId val="186044688"/>
        <c:axId val="186045864"/>
      </c:barChart>
      <c:catAx>
        <c:axId val="186044688"/>
        <c:scaling>
          <c:orientation val="minMax"/>
        </c:scaling>
        <c:delete val="0"/>
        <c:axPos val="b"/>
        <c:numFmt formatCode="General" sourceLinked="1"/>
        <c:majorTickMark val="out"/>
        <c:minorTickMark val="none"/>
        <c:tickLblPos val="low"/>
        <c:txPr>
          <a:bodyPr/>
          <a:lstStyle/>
          <a:p>
            <a:pPr>
              <a:defRPr sz="1800" b="1" baseline="0">
                <a:latin typeface="Arial Black" pitchFamily="34" charset="0"/>
              </a:defRPr>
            </a:pPr>
            <a:endParaRPr lang="uk-UA"/>
          </a:p>
        </c:txPr>
        <c:crossAx val="186045864"/>
        <c:crosses val="autoZero"/>
        <c:auto val="1"/>
        <c:lblAlgn val="ctr"/>
        <c:lblOffset val="100"/>
        <c:noMultiLvlLbl val="0"/>
      </c:catAx>
      <c:valAx>
        <c:axId val="186045864"/>
        <c:scaling>
          <c:orientation val="minMax"/>
        </c:scaling>
        <c:delete val="0"/>
        <c:axPos val="l"/>
        <c:majorGridlines>
          <c:spPr>
            <a:ln w="19050"/>
          </c:spPr>
        </c:majorGridlines>
        <c:numFmt formatCode="0.0" sourceLinked="1"/>
        <c:majorTickMark val="out"/>
        <c:minorTickMark val="none"/>
        <c:tickLblPos val="nextTo"/>
        <c:txPr>
          <a:bodyPr/>
          <a:lstStyle/>
          <a:p>
            <a:pPr>
              <a:defRPr sz="1800" baseline="0">
                <a:latin typeface="Arial Black" pitchFamily="34" charset="0"/>
              </a:defRPr>
            </a:pPr>
            <a:endParaRPr lang="uk-UA"/>
          </a:p>
        </c:txPr>
        <c:crossAx val="186044688"/>
        <c:crosses val="autoZero"/>
        <c:crossBetween val="between"/>
      </c:valAx>
      <c:spPr>
        <a:solidFill>
          <a:schemeClr val="bg1"/>
        </a:solidFill>
        <a:ln w="28575">
          <a:solidFill>
            <a:schemeClr val="tx1"/>
          </a:solidFill>
        </a:ln>
        <a:effectLst>
          <a:glow rad="139700">
            <a:schemeClr val="accent1">
              <a:satMod val="175000"/>
              <a:alpha val="40000"/>
            </a:schemeClr>
          </a:glow>
        </a:effectLst>
      </c:spPr>
    </c:plotArea>
    <c:plotVisOnly val="1"/>
    <c:dispBlanksAs val="gap"/>
    <c:showDLblsOverMax val="0"/>
  </c:chart>
  <c:spPr>
    <a:ln>
      <a:solidFill>
        <a:schemeClr val="accent1">
          <a:lumMod val="75000"/>
        </a:schemeClr>
      </a:solidFill>
    </a:ln>
    <a:effectLst>
      <a:glow rad="139700">
        <a:schemeClr val="accent1">
          <a:satMod val="175000"/>
          <a:alpha val="40000"/>
        </a:schemeClr>
      </a:glow>
    </a:effectLst>
  </c:sp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cdr:x>
      <cdr:y>0</cdr:y>
    </cdr:from>
    <cdr:to>
      <cdr:x>0</cdr:x>
      <cdr:y>0</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flipV="1">
          <a:off x="-539552" y="-2420888"/>
          <a:ext cx="0" cy="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1E534C-DD02-4DB0-ACCF-95074CE75F0F}" type="datetimeFigureOut">
              <a:rPr lang="ru-RU" smtClean="0"/>
              <a:pPr/>
              <a:t>17.04.2017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A725DE-969F-48E6-A229-7E8D115D9C0D}" type="slidenum">
              <a:rPr lang="ru-RU" smtClean="0"/>
              <a:pPr/>
              <a:t>‹#›</a:t>
            </a:fld>
            <a:endParaRPr lang="ru-RU"/>
          </a:p>
        </p:txBody>
      </p:sp>
    </p:spTree>
    <p:extLst>
      <p:ext uri="{BB962C8B-B14F-4D97-AF65-F5344CB8AC3E}">
        <p14:creationId xmlns:p14="http://schemas.microsoft.com/office/powerpoint/2010/main" val="397540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AA725DE-969F-48E6-A229-7E8D115D9C0D}" type="slidenum">
              <a:rPr lang="ru-RU" smtClean="0"/>
              <a:pPr/>
              <a:t>1</a:t>
            </a:fld>
            <a:endParaRPr lang="ru-RU"/>
          </a:p>
        </p:txBody>
      </p:sp>
    </p:spTree>
    <p:extLst>
      <p:ext uri="{BB962C8B-B14F-4D97-AF65-F5344CB8AC3E}">
        <p14:creationId xmlns:p14="http://schemas.microsoft.com/office/powerpoint/2010/main" val="380327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AA725DE-969F-48E6-A229-7E8D115D9C0D}" type="slidenum">
              <a:rPr lang="ru-RU" smtClean="0"/>
              <a:pPr/>
              <a:t>9</a:t>
            </a:fld>
            <a:endParaRPr lang="ru-RU"/>
          </a:p>
        </p:txBody>
      </p:sp>
    </p:spTree>
    <p:extLst>
      <p:ext uri="{BB962C8B-B14F-4D97-AF65-F5344CB8AC3E}">
        <p14:creationId xmlns:p14="http://schemas.microsoft.com/office/powerpoint/2010/main" val="202624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AA725DE-969F-48E6-A229-7E8D115D9C0D}" type="slidenum">
              <a:rPr lang="ru-RU" smtClean="0"/>
              <a:pPr/>
              <a:t>19</a:t>
            </a:fld>
            <a:endParaRPr lang="ru-RU"/>
          </a:p>
        </p:txBody>
      </p:sp>
    </p:spTree>
    <p:extLst>
      <p:ext uri="{BB962C8B-B14F-4D97-AF65-F5344CB8AC3E}">
        <p14:creationId xmlns:p14="http://schemas.microsoft.com/office/powerpoint/2010/main" val="3114420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665EF10-2E95-4DE1-9566-92DC6C520812}" type="slidenum">
              <a:rPr lang="en-GB" smtClean="0"/>
              <a:pPr>
                <a:defRPr/>
              </a:pPr>
              <a:t>‹#›</a:t>
            </a:fld>
            <a:endParaRPr lang="en-GB"/>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30DB733-B8EE-47F7-9C78-34349358AD69}" type="slidenum">
              <a:rPr lang="en-GB" smtClean="0"/>
              <a:pPr>
                <a:defRPr/>
              </a:pPr>
              <a:t>‹#›</a:t>
            </a:fld>
            <a:endParaRPr lang="en-GB"/>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82D81CB-4E4A-4E7C-BEAC-BBF1C63D8628}" type="slidenum">
              <a:rPr lang="en-GB" smtClean="0"/>
              <a:pPr>
                <a:defRPr/>
              </a:pPr>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030A518-C596-4657-94EC-CD0E4F2033DA}" type="slidenum">
              <a:rPr lang="en-GB" smtClean="0"/>
              <a:pPr>
                <a:defRPr/>
              </a:pPr>
              <a:t>‹#›</a:t>
            </a:fld>
            <a:endParaRPr lang="en-GB"/>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22EA9B0-3A42-47A3-BDC4-FAE17F6D9B7E}" type="slidenum">
              <a:rPr lang="en-GB" smtClean="0"/>
              <a:pPr>
                <a:defRPr/>
              </a:pPr>
              <a:t>‹#›</a:t>
            </a:fld>
            <a:endParaRPr lang="en-GB"/>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299F7A1F-FDDC-4A5C-AAB6-FD583983A127}" type="slidenum">
              <a:rPr lang="en-GB" smtClean="0"/>
              <a:pPr>
                <a:defRPr/>
              </a:pPr>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CB1A4D6A-8DFC-4042-9348-6099A8D84C6C}" type="slidenum">
              <a:rPr lang="en-GB" smtClean="0"/>
              <a:pPr>
                <a:defRPr/>
              </a:pPr>
              <a:t>‹#›</a:t>
            </a:fld>
            <a:endParaRPr lang="en-GB"/>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B43074C9-B1F7-4B7E-BA0C-F131862C4819}" type="slidenum">
              <a:rPr lang="en-GB" smtClean="0"/>
              <a:pPr>
                <a:defRPr/>
              </a:pPr>
              <a:t>‹#›</a:t>
            </a:fld>
            <a:endParaRPr lang="en-GB"/>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0545889E-55FA-49FD-9BA9-6A59488A22AE}" type="slidenum">
              <a:rPr lang="en-GB" smtClean="0"/>
              <a:pPr>
                <a:defRPr/>
              </a:pPr>
              <a:t>‹#›</a:t>
            </a:fld>
            <a:endParaRPr lang="en-GB"/>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55519AF-A112-47EA-8BB3-2201A6B6674C}" type="slidenum">
              <a:rPr lang="en-GB" smtClean="0"/>
              <a:pPr>
                <a:defRPr/>
              </a:pPr>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195D163-A35D-4B60-9924-04FF7336EA5E}" type="slidenum">
              <a:rPr lang="en-GB" smtClean="0"/>
              <a:pPr>
                <a:defRPr/>
              </a:pPr>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D1A41264-3864-44E2-A6A3-0E6357B17854}" type="slidenum">
              <a:rPr lang="en-GB" smtClean="0"/>
              <a:pPr>
                <a:defRPr/>
              </a:pPr>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push dir="u"/>
  </p:transition>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91064" y="2420888"/>
            <a:ext cx="6768752" cy="1200329"/>
          </a:xfrm>
          <a:prstGeom prst="rect">
            <a:avLst/>
          </a:prstGeom>
        </p:spPr>
        <p:txBody>
          <a:bodyPr wrap="square">
            <a:spAutoFit/>
          </a:bodyPr>
          <a:lstStyle/>
          <a:p>
            <a:pPr algn="ctr"/>
            <a:r>
              <a:rPr lang="en-GB" sz="3600" b="1" dirty="0">
                <a:latin typeface="+mn-lt"/>
              </a:rPr>
              <a:t>Stabilization  Policy  in Ukraine:</a:t>
            </a:r>
            <a:br>
              <a:rPr lang="en-GB" sz="3600" b="1" dirty="0">
                <a:latin typeface="+mn-lt"/>
              </a:rPr>
            </a:br>
            <a:r>
              <a:rPr lang="en-GB" sz="3600" b="1" dirty="0">
                <a:latin typeface="+mn-lt"/>
              </a:rPr>
              <a:t>A  Post-Keynesian  Approach</a:t>
            </a:r>
            <a:endParaRPr lang="uk-UA" sz="3600" dirty="0">
              <a:latin typeface="+mn-lt"/>
            </a:endParaRPr>
          </a:p>
        </p:txBody>
      </p:sp>
      <p:sp>
        <p:nvSpPr>
          <p:cNvPr id="5" name="Прямоугольник 4"/>
          <p:cNvSpPr/>
          <p:nvPr/>
        </p:nvSpPr>
        <p:spPr>
          <a:xfrm>
            <a:off x="3575688" y="4365104"/>
            <a:ext cx="5004048" cy="1569660"/>
          </a:xfrm>
          <a:prstGeom prst="rect">
            <a:avLst/>
          </a:prstGeom>
        </p:spPr>
        <p:txBody>
          <a:bodyPr wrap="square">
            <a:spAutoFit/>
          </a:bodyPr>
          <a:lstStyle/>
          <a:p>
            <a:r>
              <a:rPr lang="en-US" sz="2400" b="1" dirty="0"/>
              <a:t>Anton </a:t>
            </a:r>
            <a:r>
              <a:rPr lang="ru-RU" sz="2400" b="1" dirty="0" smtClean="0"/>
              <a:t> </a:t>
            </a:r>
            <a:r>
              <a:rPr lang="en-US" sz="2400" b="1" dirty="0" err="1" smtClean="0"/>
              <a:t>Filipenko</a:t>
            </a:r>
            <a:r>
              <a:rPr lang="en-US" sz="2400" b="1" dirty="0"/>
              <a:t>, </a:t>
            </a:r>
            <a:endParaRPr lang="ru-RU" sz="2400" b="1" dirty="0" smtClean="0"/>
          </a:p>
          <a:p>
            <a:r>
              <a:rPr lang="en-US" sz="2400" b="1" dirty="0" smtClean="0"/>
              <a:t>Dr</a:t>
            </a:r>
            <a:r>
              <a:rPr lang="en-US" sz="2400" b="1" dirty="0"/>
              <a:t>. of Economics, Professor – </a:t>
            </a:r>
            <a:r>
              <a:rPr lang="en-US" sz="2400" b="1" dirty="0" err="1"/>
              <a:t>Taras</a:t>
            </a:r>
            <a:r>
              <a:rPr lang="en-US" sz="2400" b="1" dirty="0"/>
              <a:t> </a:t>
            </a:r>
            <a:r>
              <a:rPr lang="ru-RU" sz="2400" b="1" dirty="0" smtClean="0"/>
              <a:t> </a:t>
            </a:r>
            <a:r>
              <a:rPr lang="en-US" sz="2400" b="1" dirty="0" smtClean="0"/>
              <a:t>Shevchenko </a:t>
            </a:r>
            <a:r>
              <a:rPr lang="ru-RU" sz="2400" b="1" dirty="0" smtClean="0"/>
              <a:t> </a:t>
            </a:r>
            <a:r>
              <a:rPr lang="en-US" sz="2400" b="1" dirty="0" smtClean="0"/>
              <a:t>national </a:t>
            </a:r>
            <a:r>
              <a:rPr lang="en-US" sz="2400" b="1" dirty="0"/>
              <a:t>university </a:t>
            </a:r>
            <a:r>
              <a:rPr lang="ru-RU" sz="2400" b="1" dirty="0" smtClean="0"/>
              <a:t> </a:t>
            </a:r>
            <a:r>
              <a:rPr lang="en-US" sz="2400" b="1" dirty="0" smtClean="0"/>
              <a:t>of</a:t>
            </a:r>
            <a:r>
              <a:rPr lang="ru-RU" sz="2400" b="1" dirty="0" smtClean="0"/>
              <a:t> </a:t>
            </a:r>
            <a:r>
              <a:rPr lang="en-US" sz="2400" b="1" dirty="0" smtClean="0"/>
              <a:t> </a:t>
            </a:r>
            <a:r>
              <a:rPr lang="en-US" sz="2400" b="1" dirty="0"/>
              <a:t>Kyiv</a:t>
            </a:r>
          </a:p>
        </p:txBody>
      </p:sp>
    </p:spTree>
    <p:extLst>
      <p:ext uri="{BB962C8B-B14F-4D97-AF65-F5344CB8AC3E}">
        <p14:creationId xmlns:p14="http://schemas.microsoft.com/office/powerpoint/2010/main" val="206886380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811460"/>
          </a:xfrm>
          <a:solidFill>
            <a:srgbClr val="FFFFCC"/>
          </a:solidFill>
          <a:ln>
            <a:solidFill>
              <a:schemeClr val="bg2"/>
            </a:solidFill>
          </a:ln>
        </p:spPr>
        <p:txBody>
          <a:bodyPr/>
          <a:lstStyle/>
          <a:p>
            <a:r>
              <a:rPr lang="en-US" sz="3000" b="1" dirty="0" smtClean="0">
                <a:solidFill>
                  <a:schemeClr val="tx1"/>
                </a:solidFill>
              </a:rPr>
              <a:t>Business Cycle in Ukraine, 2011-2017</a:t>
            </a:r>
            <a:endParaRPr lang="ru-RU" sz="3000" b="1" dirty="0">
              <a:solidFill>
                <a:schemeClr val="tx1"/>
              </a:solidFill>
            </a:endParaRPr>
          </a:p>
        </p:txBody>
      </p:sp>
      <p:sp>
        <p:nvSpPr>
          <p:cNvPr id="5" name="TextBox 5"/>
          <p:cNvSpPr txBox="1">
            <a:spLocks noChangeArrowheads="1"/>
          </p:cNvSpPr>
          <p:nvPr/>
        </p:nvSpPr>
        <p:spPr bwMode="auto">
          <a:xfrm>
            <a:off x="539552" y="5657671"/>
            <a:ext cx="7786742" cy="1200329"/>
          </a:xfrm>
          <a:prstGeom prst="rect">
            <a:avLst/>
          </a:prstGeom>
          <a:noFill/>
          <a:ln w="9525">
            <a:noFill/>
            <a:miter lim="800000"/>
            <a:headEnd/>
            <a:tailEnd/>
          </a:ln>
        </p:spPr>
        <p:txBody>
          <a:bodyPr wrap="square">
            <a:spAutoFit/>
          </a:bodyPr>
          <a:lstStyle/>
          <a:p>
            <a:r>
              <a:rPr lang="en-US" dirty="0" smtClean="0">
                <a:latin typeface="Arial Black" pitchFamily="34" charset="0"/>
              </a:rPr>
              <a:t>2017- </a:t>
            </a:r>
            <a:r>
              <a:rPr lang="en-US" i="1" dirty="0" smtClean="0">
                <a:latin typeface="Arial Black" pitchFamily="34" charset="0"/>
              </a:rPr>
              <a:t>Projection (WEO)</a:t>
            </a:r>
          </a:p>
          <a:p>
            <a:r>
              <a:rPr lang="en-US" dirty="0" smtClean="0">
                <a:latin typeface="Arial Black" pitchFamily="34" charset="0"/>
              </a:rPr>
              <a:t>Source:</a:t>
            </a:r>
            <a:endParaRPr lang="uk-UA" dirty="0">
              <a:latin typeface="Arial Black" pitchFamily="34" charset="0"/>
            </a:endParaRPr>
          </a:p>
          <a:p>
            <a:pPr marL="342900" indent="-342900">
              <a:buAutoNum type="arabicPeriod"/>
            </a:pPr>
            <a:r>
              <a:rPr lang="en-US" b="1" dirty="0" smtClean="0"/>
              <a:t>State Statistic Service of Ukraine: </a:t>
            </a:r>
            <a:r>
              <a:rPr lang="en-US" i="1" dirty="0" smtClean="0">
                <a:effectLst>
                  <a:outerShdw blurRad="38100" dist="38100" dir="2700000" algn="tl">
                    <a:srgbClr val="000000">
                      <a:alpha val="43137"/>
                    </a:srgbClr>
                  </a:outerShdw>
                </a:effectLst>
              </a:rPr>
              <a:t>http://ukrstat.gov.ua/en/</a:t>
            </a:r>
          </a:p>
          <a:p>
            <a:pPr marL="342900" indent="-342900">
              <a:buAutoNum type="arabicPeriod"/>
            </a:pPr>
            <a:r>
              <a:rPr lang="en-US" b="1" dirty="0" smtClean="0"/>
              <a:t>IMF World Economic Outlook: </a:t>
            </a:r>
            <a:r>
              <a:rPr lang="en-US" i="1" dirty="0" smtClean="0">
                <a:effectLst>
                  <a:outerShdw blurRad="38100" dist="38100" dir="2700000" algn="tl">
                    <a:srgbClr val="000000">
                      <a:alpha val="43137"/>
                    </a:srgbClr>
                  </a:outerShdw>
                </a:effectLst>
              </a:rPr>
              <a:t>www.tradingeconomics.com</a:t>
            </a:r>
            <a:endParaRPr lang="ru-RU" i="1" dirty="0">
              <a:effectLst>
                <a:outerShdw blurRad="38100" dist="38100" dir="2700000" algn="tl">
                  <a:srgbClr val="000000">
                    <a:alpha val="43137"/>
                  </a:srgbClr>
                </a:outerShdw>
              </a:effectLst>
            </a:endParaRPr>
          </a:p>
        </p:txBody>
      </p:sp>
      <p:graphicFrame>
        <p:nvGraphicFramePr>
          <p:cNvPr id="7" name="Диаграмма 6"/>
          <p:cNvGraphicFramePr/>
          <p:nvPr>
            <p:extLst>
              <p:ext uri="{D42A27DB-BD31-4B8C-83A1-F6EECF244321}">
                <p14:modId xmlns:p14="http://schemas.microsoft.com/office/powerpoint/2010/main" val="4260949791"/>
              </p:ext>
            </p:extLst>
          </p:nvPr>
        </p:nvGraphicFramePr>
        <p:xfrm>
          <a:off x="323528" y="1365834"/>
          <a:ext cx="8568951" cy="4223406"/>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1605868" y="878656"/>
            <a:ext cx="5932265" cy="461665"/>
          </a:xfrm>
          <a:prstGeom prst="rect">
            <a:avLst/>
          </a:prstGeom>
          <a:solidFill>
            <a:schemeClr val="accent4">
              <a:lumMod val="20000"/>
              <a:lumOff val="80000"/>
            </a:schemeClr>
          </a:solidFill>
          <a:ln>
            <a:solidFill>
              <a:schemeClr val="accent1">
                <a:lumMod val="20000"/>
                <a:lumOff val="80000"/>
              </a:schemeClr>
            </a:solidFill>
          </a:ln>
        </p:spPr>
        <p:txBody>
          <a:bodyPr wrap="none">
            <a:spAutoFit/>
          </a:bodyPr>
          <a:lstStyle/>
          <a:p>
            <a:r>
              <a:rPr lang="en-US" sz="2400" dirty="0">
                <a:effectLst>
                  <a:outerShdw blurRad="38100" dist="38100" dir="2700000" algn="tl">
                    <a:srgbClr val="000000">
                      <a:alpha val="43137"/>
                    </a:srgbClr>
                  </a:outerShdw>
                </a:effectLst>
              </a:rPr>
              <a:t>Real GDP growth in Ukraine (%, annually)</a:t>
            </a:r>
            <a:endParaRPr lang="ru-RU"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172353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Содержимое 2"/>
          <p:cNvSpPr>
            <a:spLocks noGrp="1"/>
          </p:cNvSpPr>
          <p:nvPr>
            <p:ph idx="1"/>
          </p:nvPr>
        </p:nvSpPr>
        <p:spPr>
          <a:xfrm>
            <a:off x="867834" y="2675467"/>
            <a:ext cx="7408333" cy="3450696"/>
          </a:xfrm>
          <a:solidFill>
            <a:schemeClr val="bg1"/>
          </a:solidFill>
          <a:ln w="12700">
            <a:solidFill>
              <a:srgbClr val="FFFF66"/>
            </a:solidFill>
          </a:ln>
        </p:spPr>
        <p:txBody>
          <a:bodyPr>
            <a:normAutofit/>
          </a:bodyPr>
          <a:lstStyle/>
          <a:p>
            <a:pPr algn="just">
              <a:buFont typeface="Wingdings" pitchFamily="2" charset="2"/>
              <a:buChar char="Ø"/>
            </a:pPr>
            <a:r>
              <a:rPr lang="ru-RU" sz="3600" dirty="0" smtClean="0">
                <a:solidFill>
                  <a:schemeClr val="tx1"/>
                </a:solidFill>
              </a:rPr>
              <a:t> </a:t>
            </a:r>
            <a:r>
              <a:rPr lang="en-US" sz="3600" dirty="0" smtClean="0">
                <a:solidFill>
                  <a:schemeClr val="tx1"/>
                </a:solidFill>
              </a:rPr>
              <a:t>During the business cycle government of Ukraine attempted to provide a different  kinds of stabilization policy, using a fiscal and </a:t>
            </a:r>
            <a:r>
              <a:rPr lang="ru-RU" sz="3600" dirty="0" smtClean="0">
                <a:solidFill>
                  <a:schemeClr val="tx1"/>
                </a:solidFill>
              </a:rPr>
              <a:t> </a:t>
            </a:r>
            <a:r>
              <a:rPr lang="en-US" sz="3600" dirty="0" smtClean="0">
                <a:solidFill>
                  <a:schemeClr val="tx1"/>
                </a:solidFill>
              </a:rPr>
              <a:t>monetary</a:t>
            </a:r>
            <a:r>
              <a:rPr lang="ru-RU" sz="3600" dirty="0" smtClean="0">
                <a:solidFill>
                  <a:schemeClr val="tx1"/>
                </a:solidFill>
              </a:rPr>
              <a:t> </a:t>
            </a:r>
            <a:r>
              <a:rPr lang="en-US" sz="3600" dirty="0" smtClean="0">
                <a:solidFill>
                  <a:schemeClr val="tx1"/>
                </a:solidFill>
              </a:rPr>
              <a:t> instruments. </a:t>
            </a:r>
            <a:endParaRPr lang="ru-RU" sz="3600" dirty="0" smtClean="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242888" y="188640"/>
            <a:ext cx="8686800" cy="720080"/>
          </a:xfrm>
          <a:solidFill>
            <a:srgbClr val="FFFFCC"/>
          </a:solidFill>
          <a:ln>
            <a:solidFill>
              <a:schemeClr val="bg2"/>
            </a:solidFill>
          </a:ln>
        </p:spPr>
        <p:txBody>
          <a:bodyPr>
            <a:normAutofit fontScale="90000"/>
          </a:bodyPr>
          <a:lstStyle/>
          <a:p>
            <a:r>
              <a:rPr lang="en-US" sz="3200" b="1" dirty="0" smtClean="0">
                <a:solidFill>
                  <a:schemeClr val="tx1"/>
                </a:solidFill>
              </a:rPr>
              <a:t>Main instruments of stabilization policy in Ukraine </a:t>
            </a:r>
            <a:endParaRPr lang="ru-RU" sz="3200" b="1" dirty="0" smtClean="0">
              <a:solidFill>
                <a:schemeClr val="tx1"/>
              </a:solidFill>
            </a:endParaRPr>
          </a:p>
        </p:txBody>
      </p:sp>
      <p:sp>
        <p:nvSpPr>
          <p:cNvPr id="16481" name="TextBox 5"/>
          <p:cNvSpPr txBox="1">
            <a:spLocks noChangeArrowheads="1"/>
          </p:cNvSpPr>
          <p:nvPr/>
        </p:nvSpPr>
        <p:spPr bwMode="auto">
          <a:xfrm>
            <a:off x="395536" y="5934670"/>
            <a:ext cx="6500858" cy="923330"/>
          </a:xfrm>
          <a:prstGeom prst="rect">
            <a:avLst/>
          </a:prstGeom>
          <a:noFill/>
          <a:ln w="9525">
            <a:noFill/>
            <a:miter lim="800000"/>
            <a:headEnd/>
            <a:tailEnd/>
          </a:ln>
        </p:spPr>
        <p:txBody>
          <a:bodyPr wrap="square">
            <a:spAutoFit/>
          </a:bodyPr>
          <a:lstStyle/>
          <a:p>
            <a:r>
              <a:rPr lang="en-US" dirty="0" smtClean="0">
                <a:latin typeface="Arial Black" pitchFamily="34" charset="0"/>
              </a:rPr>
              <a:t>Source:</a:t>
            </a:r>
            <a:endParaRPr lang="uk-UA" dirty="0">
              <a:latin typeface="Arial Black" pitchFamily="34" charset="0"/>
            </a:endParaRPr>
          </a:p>
          <a:p>
            <a:pPr marL="342900" indent="-342900">
              <a:buAutoNum type="arabicPeriod"/>
            </a:pPr>
            <a:r>
              <a:rPr lang="en-US" b="1" dirty="0" smtClean="0"/>
              <a:t>State Fiscal Service of Ukraine: </a:t>
            </a:r>
            <a:r>
              <a:rPr lang="en-US" i="1" dirty="0" smtClean="0">
                <a:effectLst>
                  <a:outerShdw blurRad="38100" dist="38100" dir="2700000" algn="tl">
                    <a:srgbClr val="000000">
                      <a:alpha val="43137"/>
                    </a:srgbClr>
                  </a:outerShdw>
                </a:effectLst>
              </a:rPr>
              <a:t>http://sfs.gov.ua/en/</a:t>
            </a:r>
          </a:p>
          <a:p>
            <a:pPr marL="342900" indent="-342900">
              <a:buAutoNum type="arabicPeriod"/>
            </a:pPr>
            <a:r>
              <a:rPr lang="en-US" b="1" dirty="0" smtClean="0"/>
              <a:t>Trading </a:t>
            </a:r>
            <a:r>
              <a:rPr lang="ru-RU" b="1" dirty="0" smtClean="0"/>
              <a:t> </a:t>
            </a:r>
            <a:r>
              <a:rPr lang="en-US" b="1" dirty="0" smtClean="0"/>
              <a:t>Economics: </a:t>
            </a:r>
            <a:r>
              <a:rPr lang="en-US" i="1" dirty="0" smtClean="0">
                <a:effectLst>
                  <a:outerShdw blurRad="38100" dist="38100" dir="2700000" algn="tl">
                    <a:srgbClr val="000000">
                      <a:alpha val="43137"/>
                    </a:srgbClr>
                  </a:outerShdw>
                </a:effectLst>
              </a:rPr>
              <a:t>www.tradingeconomics.com</a:t>
            </a:r>
            <a:endParaRPr lang="ru-RU" i="1" dirty="0">
              <a:effectLst>
                <a:outerShdw blurRad="38100" dist="38100" dir="2700000" algn="tl">
                  <a:srgbClr val="000000">
                    <a:alpha val="43137"/>
                  </a:srgbClr>
                </a:outerShdw>
              </a:effectLst>
            </a:endParaRPr>
          </a:p>
        </p:txBody>
      </p:sp>
      <p:graphicFrame>
        <p:nvGraphicFramePr>
          <p:cNvPr id="8" name="Диаграмма 7"/>
          <p:cNvGraphicFramePr/>
          <p:nvPr>
            <p:extLst>
              <p:ext uri="{D42A27DB-BD31-4B8C-83A1-F6EECF244321}">
                <p14:modId xmlns:p14="http://schemas.microsoft.com/office/powerpoint/2010/main" val="178088197"/>
              </p:ext>
            </p:extLst>
          </p:nvPr>
        </p:nvGraphicFramePr>
        <p:xfrm>
          <a:off x="3275856" y="1899361"/>
          <a:ext cx="5868144" cy="4193935"/>
        </p:xfrm>
        <a:graphic>
          <a:graphicData uri="http://schemas.openxmlformats.org/drawingml/2006/chart">
            <c:chart xmlns:c="http://schemas.openxmlformats.org/drawingml/2006/chart" xmlns:r="http://schemas.openxmlformats.org/officeDocument/2006/relationships" r:id="rId2"/>
          </a:graphicData>
        </a:graphic>
      </p:graphicFrame>
      <p:sp>
        <p:nvSpPr>
          <p:cNvPr id="2" name="Прямоугольник 1"/>
          <p:cNvSpPr/>
          <p:nvPr/>
        </p:nvSpPr>
        <p:spPr>
          <a:xfrm>
            <a:off x="1920264" y="906018"/>
            <a:ext cx="5310336" cy="400110"/>
          </a:xfrm>
          <a:prstGeom prst="rect">
            <a:avLst/>
          </a:prstGeom>
          <a:solidFill>
            <a:schemeClr val="accent4">
              <a:lumMod val="20000"/>
              <a:lumOff val="80000"/>
            </a:schemeClr>
          </a:solidFill>
          <a:ln>
            <a:solidFill>
              <a:schemeClr val="accent1">
                <a:lumMod val="20000"/>
                <a:lumOff val="80000"/>
              </a:schemeClr>
            </a:solidFill>
          </a:ln>
        </p:spPr>
        <p:txBody>
          <a:bodyPr wrap="square">
            <a:spAutoFit/>
          </a:bodyPr>
          <a:lstStyle/>
          <a:p>
            <a:pPr algn="ctr"/>
            <a:r>
              <a:rPr lang="en-US" sz="2000" b="1" dirty="0"/>
              <a:t>Fiscal </a:t>
            </a:r>
            <a:r>
              <a:rPr lang="en-US" sz="2000" b="1" dirty="0" smtClean="0"/>
              <a:t>Policy</a:t>
            </a:r>
            <a:r>
              <a:rPr lang="uk-UA" sz="2000" b="1" dirty="0" smtClean="0"/>
              <a:t> </a:t>
            </a:r>
            <a:r>
              <a:rPr lang="en-US" sz="2000" b="1" dirty="0" smtClean="0"/>
              <a:t>- </a:t>
            </a:r>
            <a:r>
              <a:rPr lang="en-US" sz="2000" b="1" dirty="0"/>
              <a:t>decrease of tax burden</a:t>
            </a:r>
          </a:p>
        </p:txBody>
      </p:sp>
      <p:sp>
        <p:nvSpPr>
          <p:cNvPr id="3" name="Прямоугольник 2"/>
          <p:cNvSpPr/>
          <p:nvPr/>
        </p:nvSpPr>
        <p:spPr>
          <a:xfrm>
            <a:off x="1561973" y="1321456"/>
            <a:ext cx="6192688" cy="400110"/>
          </a:xfrm>
          <a:prstGeom prst="rect">
            <a:avLst/>
          </a:prstGeom>
          <a:solidFill>
            <a:schemeClr val="accent4">
              <a:lumMod val="20000"/>
              <a:lumOff val="80000"/>
            </a:schemeClr>
          </a:solidFill>
          <a:ln>
            <a:solidFill>
              <a:schemeClr val="accent1">
                <a:lumMod val="20000"/>
                <a:lumOff val="80000"/>
              </a:schemeClr>
            </a:solidFill>
          </a:ln>
        </p:spPr>
        <p:txBody>
          <a:bodyPr wrap="square">
            <a:spAutoFit/>
          </a:bodyPr>
          <a:lstStyle/>
          <a:p>
            <a:pPr fontAlgn="b"/>
            <a:r>
              <a:rPr lang="en-US" sz="2000" b="1" dirty="0">
                <a:solidFill>
                  <a:srgbClr val="000000"/>
                </a:solidFill>
                <a:latin typeface="Calibri"/>
              </a:rPr>
              <a:t>Corporate and income tax rates, 2011-2016 (</a:t>
            </a:r>
            <a:r>
              <a:rPr lang="en-US" sz="2000" b="1" dirty="0" smtClean="0">
                <a:solidFill>
                  <a:srgbClr val="000000"/>
                </a:solidFill>
                <a:latin typeface="Calibri"/>
              </a:rPr>
              <a:t>annually</a:t>
            </a:r>
            <a:r>
              <a:rPr lang="en-US" sz="2000" b="1" dirty="0">
                <a:solidFill>
                  <a:srgbClr val="000000"/>
                </a:solidFill>
                <a:latin typeface="Calibri"/>
              </a:rPr>
              <a:t>, %)</a:t>
            </a:r>
          </a:p>
        </p:txBody>
      </p:sp>
      <p:graphicFrame>
        <p:nvGraphicFramePr>
          <p:cNvPr id="4" name="Таблица 3"/>
          <p:cNvGraphicFramePr>
            <a:graphicFrameLocks noGrp="1"/>
          </p:cNvGraphicFramePr>
          <p:nvPr>
            <p:extLst>
              <p:ext uri="{D42A27DB-BD31-4B8C-83A1-F6EECF244321}">
                <p14:modId xmlns:p14="http://schemas.microsoft.com/office/powerpoint/2010/main" val="1577742380"/>
              </p:ext>
            </p:extLst>
          </p:nvPr>
        </p:nvGraphicFramePr>
        <p:xfrm>
          <a:off x="179512" y="2132856"/>
          <a:ext cx="2376264" cy="2190750"/>
        </p:xfrm>
        <a:graphic>
          <a:graphicData uri="http://schemas.openxmlformats.org/drawingml/2006/table">
            <a:tbl>
              <a:tblPr>
                <a:tableStyleId>{D113A9D2-9D6B-4929-AA2D-F23B5EE8CBE7}</a:tableStyleId>
              </a:tblPr>
              <a:tblGrid>
                <a:gridCol w="899750"/>
                <a:gridCol w="738257"/>
                <a:gridCol w="738257"/>
              </a:tblGrid>
              <a:tr h="304800">
                <a:tc>
                  <a:txBody>
                    <a:bodyPr/>
                    <a:lstStyle/>
                    <a:p>
                      <a:pPr algn="ctr" fontAlgn="b"/>
                      <a:r>
                        <a:rPr lang="ru-RU" sz="1800" b="1" u="none" strike="noStrike" dirty="0">
                          <a:solidFill>
                            <a:schemeClr val="tx1"/>
                          </a:solidFill>
                        </a:rPr>
                        <a:t> </a:t>
                      </a:r>
                      <a:endParaRPr lang="ru-RU" sz="1800" b="1" i="0" u="none" strike="noStrike" dirty="0">
                        <a:solidFill>
                          <a:schemeClr val="tx1"/>
                        </a:solidFill>
                        <a:latin typeface="Times New Roman"/>
                      </a:endParaRPr>
                    </a:p>
                  </a:txBody>
                  <a:tcPr marL="0" marR="0" marT="0" marB="0" anchor="b">
                    <a:solidFill>
                      <a:srgbClr val="EAEAEA"/>
                    </a:solidFill>
                  </a:tcPr>
                </a:tc>
                <a:tc>
                  <a:txBody>
                    <a:bodyPr/>
                    <a:lstStyle/>
                    <a:p>
                      <a:pPr algn="ctr" fontAlgn="b"/>
                      <a:r>
                        <a:rPr lang="sk-SK" sz="1800" b="1" u="none" strike="noStrike" dirty="0">
                          <a:solidFill>
                            <a:schemeClr val="tx1"/>
                          </a:solidFill>
                          <a:latin typeface="Arial Black" pitchFamily="34" charset="0"/>
                        </a:rPr>
                        <a:t>CTR</a:t>
                      </a:r>
                      <a:endParaRPr lang="sk-SK" sz="1800" b="1" i="0" u="none" strike="noStrike" dirty="0">
                        <a:solidFill>
                          <a:schemeClr val="tx1"/>
                        </a:solidFill>
                        <a:latin typeface="Arial Black" pitchFamily="34" charset="0"/>
                      </a:endParaRPr>
                    </a:p>
                  </a:txBody>
                  <a:tcPr marL="0" marR="0" marT="0" marB="0" anchor="b">
                    <a:solidFill>
                      <a:srgbClr val="EAEAEA"/>
                    </a:solidFill>
                  </a:tcPr>
                </a:tc>
                <a:tc>
                  <a:txBody>
                    <a:bodyPr/>
                    <a:lstStyle/>
                    <a:p>
                      <a:pPr algn="ctr" fontAlgn="b"/>
                      <a:r>
                        <a:rPr lang="sk-SK" sz="1800" b="1" u="none" strike="noStrike" dirty="0">
                          <a:solidFill>
                            <a:schemeClr val="tx1"/>
                          </a:solidFill>
                          <a:latin typeface="Arial Black" pitchFamily="34" charset="0"/>
                        </a:rPr>
                        <a:t>ITR</a:t>
                      </a:r>
                      <a:endParaRPr lang="sk-SK" sz="1800" b="1" i="0" u="none" strike="noStrike" dirty="0">
                        <a:solidFill>
                          <a:schemeClr val="tx1"/>
                        </a:solidFill>
                        <a:latin typeface="Arial Black" pitchFamily="34" charset="0"/>
                      </a:endParaRPr>
                    </a:p>
                  </a:txBody>
                  <a:tcPr marL="0" marR="0" marT="0" marB="0" anchor="b">
                    <a:solidFill>
                      <a:srgbClr val="EAEAEA"/>
                    </a:solidFill>
                  </a:tcPr>
                </a:tc>
              </a:tr>
              <a:tr h="314325">
                <a:tc>
                  <a:txBody>
                    <a:bodyPr/>
                    <a:lstStyle/>
                    <a:p>
                      <a:pPr algn="ctr" fontAlgn="b"/>
                      <a:r>
                        <a:rPr lang="ru-RU" sz="1800" b="1" u="none" strike="noStrike" dirty="0">
                          <a:solidFill>
                            <a:schemeClr val="tx1"/>
                          </a:solidFill>
                          <a:latin typeface="Arial Black" pitchFamily="34" charset="0"/>
                        </a:rPr>
                        <a:t>2011</a:t>
                      </a:r>
                      <a:endParaRPr lang="ru-RU" sz="1800" b="1" i="0" u="none" strike="noStrike" dirty="0">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23</a:t>
                      </a:r>
                      <a:endParaRPr lang="ru-RU" sz="1800" b="1" i="0" u="none" strike="noStrike" dirty="0">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15</a:t>
                      </a:r>
                      <a:endParaRPr lang="ru-RU" sz="1800" b="1" i="0" u="none" strike="noStrike" dirty="0">
                        <a:solidFill>
                          <a:schemeClr val="tx1"/>
                        </a:solidFill>
                        <a:latin typeface="Arial Black" pitchFamily="34" charset="0"/>
                      </a:endParaRPr>
                    </a:p>
                  </a:txBody>
                  <a:tcPr marL="0" marR="0" marT="0" marB="0" anchor="b">
                    <a:solidFill>
                      <a:srgbClr val="EAEAEA"/>
                    </a:solidFill>
                  </a:tcPr>
                </a:tc>
              </a:tr>
              <a:tr h="314325">
                <a:tc>
                  <a:txBody>
                    <a:bodyPr/>
                    <a:lstStyle/>
                    <a:p>
                      <a:pPr algn="ctr" fontAlgn="b"/>
                      <a:r>
                        <a:rPr lang="ru-RU" sz="1800" b="1" u="none" strike="noStrike" dirty="0">
                          <a:solidFill>
                            <a:schemeClr val="tx1"/>
                          </a:solidFill>
                          <a:latin typeface="Arial Black" pitchFamily="34" charset="0"/>
                        </a:rPr>
                        <a:t>2012</a:t>
                      </a:r>
                      <a:endParaRPr lang="ru-RU" sz="1800" b="1" i="0" u="none" strike="noStrike" dirty="0">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21</a:t>
                      </a:r>
                      <a:endParaRPr lang="ru-RU" sz="1800" b="1" i="0" u="none" strike="noStrike" dirty="0">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17</a:t>
                      </a:r>
                      <a:endParaRPr lang="ru-RU" sz="1800" b="1" i="0" u="none" strike="noStrike" dirty="0">
                        <a:solidFill>
                          <a:schemeClr val="tx1"/>
                        </a:solidFill>
                        <a:latin typeface="Arial Black" pitchFamily="34" charset="0"/>
                      </a:endParaRPr>
                    </a:p>
                  </a:txBody>
                  <a:tcPr marL="0" marR="0" marT="0" marB="0" anchor="b">
                    <a:solidFill>
                      <a:srgbClr val="EAEAEA"/>
                    </a:solidFill>
                  </a:tcPr>
                </a:tc>
              </a:tr>
              <a:tr h="314325">
                <a:tc>
                  <a:txBody>
                    <a:bodyPr/>
                    <a:lstStyle/>
                    <a:p>
                      <a:pPr algn="ctr" fontAlgn="b"/>
                      <a:r>
                        <a:rPr lang="ru-RU" sz="1800" b="1" u="none" strike="noStrike" dirty="0">
                          <a:solidFill>
                            <a:schemeClr val="tx1"/>
                          </a:solidFill>
                          <a:latin typeface="Arial Black" pitchFamily="34" charset="0"/>
                        </a:rPr>
                        <a:t>2013</a:t>
                      </a:r>
                      <a:endParaRPr lang="ru-RU" sz="1800" b="1" i="0" u="none" strike="noStrike" dirty="0">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19</a:t>
                      </a:r>
                      <a:endParaRPr lang="ru-RU" sz="1800" b="1" i="0" u="none" strike="noStrike" dirty="0">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17</a:t>
                      </a:r>
                      <a:endParaRPr lang="ru-RU" sz="1800" b="1" i="0" u="none" strike="noStrike" dirty="0">
                        <a:solidFill>
                          <a:schemeClr val="tx1"/>
                        </a:solidFill>
                        <a:latin typeface="Arial Black" pitchFamily="34" charset="0"/>
                      </a:endParaRPr>
                    </a:p>
                  </a:txBody>
                  <a:tcPr marL="0" marR="0" marT="0" marB="0" anchor="b">
                    <a:solidFill>
                      <a:srgbClr val="EAEAEA"/>
                    </a:solidFill>
                  </a:tcPr>
                </a:tc>
              </a:tr>
              <a:tr h="314325">
                <a:tc>
                  <a:txBody>
                    <a:bodyPr/>
                    <a:lstStyle/>
                    <a:p>
                      <a:pPr algn="ctr" fontAlgn="b"/>
                      <a:r>
                        <a:rPr lang="ru-RU" sz="1800" b="1" u="none" strike="noStrike">
                          <a:solidFill>
                            <a:schemeClr val="tx1"/>
                          </a:solidFill>
                          <a:latin typeface="Arial Black" pitchFamily="34" charset="0"/>
                        </a:rPr>
                        <a:t>2014</a:t>
                      </a:r>
                      <a:endParaRPr lang="ru-RU" sz="1800" b="1" i="0" u="none" strike="noStrike">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18</a:t>
                      </a:r>
                      <a:endParaRPr lang="ru-RU" sz="1800" b="1" i="0" u="none" strike="noStrike" dirty="0">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17</a:t>
                      </a:r>
                      <a:endParaRPr lang="ru-RU" sz="1800" b="1" i="0" u="none" strike="noStrike" dirty="0">
                        <a:solidFill>
                          <a:schemeClr val="tx1"/>
                        </a:solidFill>
                        <a:latin typeface="Arial Black" pitchFamily="34" charset="0"/>
                      </a:endParaRPr>
                    </a:p>
                  </a:txBody>
                  <a:tcPr marL="0" marR="0" marT="0" marB="0" anchor="b">
                    <a:solidFill>
                      <a:srgbClr val="EAEAEA"/>
                    </a:solidFill>
                  </a:tcPr>
                </a:tc>
              </a:tr>
              <a:tr h="314325">
                <a:tc>
                  <a:txBody>
                    <a:bodyPr/>
                    <a:lstStyle/>
                    <a:p>
                      <a:pPr algn="ctr" fontAlgn="b"/>
                      <a:r>
                        <a:rPr lang="ru-RU" sz="1800" b="1" u="none" strike="noStrike">
                          <a:solidFill>
                            <a:schemeClr val="tx1"/>
                          </a:solidFill>
                          <a:latin typeface="Arial Black" pitchFamily="34" charset="0"/>
                        </a:rPr>
                        <a:t>2015</a:t>
                      </a:r>
                      <a:endParaRPr lang="ru-RU" sz="1800" b="1" i="0" u="none" strike="noStrike">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a:solidFill>
                            <a:schemeClr val="tx1"/>
                          </a:solidFill>
                          <a:latin typeface="Arial Black" pitchFamily="34" charset="0"/>
                        </a:rPr>
                        <a:t>18</a:t>
                      </a:r>
                      <a:endParaRPr lang="ru-RU" sz="1800" b="1" i="0" u="none" strike="noStrike">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20</a:t>
                      </a:r>
                      <a:endParaRPr lang="ru-RU" sz="1800" b="1" i="0" u="none" strike="noStrike" dirty="0">
                        <a:solidFill>
                          <a:schemeClr val="tx1"/>
                        </a:solidFill>
                        <a:latin typeface="Arial Black" pitchFamily="34" charset="0"/>
                      </a:endParaRPr>
                    </a:p>
                  </a:txBody>
                  <a:tcPr marL="0" marR="0" marT="0" marB="0" anchor="b">
                    <a:solidFill>
                      <a:srgbClr val="EAEAEA"/>
                    </a:solidFill>
                  </a:tcPr>
                </a:tc>
              </a:tr>
              <a:tr h="314325">
                <a:tc>
                  <a:txBody>
                    <a:bodyPr/>
                    <a:lstStyle/>
                    <a:p>
                      <a:pPr algn="ctr" fontAlgn="b"/>
                      <a:r>
                        <a:rPr lang="ru-RU" sz="1800" b="1" u="none" strike="noStrike" dirty="0">
                          <a:solidFill>
                            <a:schemeClr val="tx1"/>
                          </a:solidFill>
                          <a:latin typeface="Arial Black" pitchFamily="34" charset="0"/>
                        </a:rPr>
                        <a:t>2016</a:t>
                      </a:r>
                      <a:endParaRPr lang="ru-RU" sz="1800" b="1" i="0" u="none" strike="noStrike" dirty="0">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a:solidFill>
                            <a:schemeClr val="tx1"/>
                          </a:solidFill>
                          <a:latin typeface="Arial Black" pitchFamily="34" charset="0"/>
                        </a:rPr>
                        <a:t>18</a:t>
                      </a:r>
                      <a:endParaRPr lang="ru-RU" sz="1800" b="1" i="0" u="none" strike="noStrike">
                        <a:solidFill>
                          <a:schemeClr val="tx1"/>
                        </a:solidFill>
                        <a:latin typeface="Arial Black" pitchFamily="34" charset="0"/>
                      </a:endParaRPr>
                    </a:p>
                  </a:txBody>
                  <a:tcPr marL="0" marR="0" marT="0" marB="0" anchor="b">
                    <a:solidFill>
                      <a:srgbClr val="EAEAEA"/>
                    </a:solidFill>
                  </a:tcPr>
                </a:tc>
                <a:tc>
                  <a:txBody>
                    <a:bodyPr/>
                    <a:lstStyle/>
                    <a:p>
                      <a:pPr algn="ctr" fontAlgn="b"/>
                      <a:r>
                        <a:rPr lang="ru-RU" sz="1800" b="1" u="none" strike="noStrike" dirty="0">
                          <a:solidFill>
                            <a:schemeClr val="tx1"/>
                          </a:solidFill>
                          <a:latin typeface="Arial Black" pitchFamily="34" charset="0"/>
                        </a:rPr>
                        <a:t>18</a:t>
                      </a:r>
                      <a:endParaRPr lang="ru-RU" sz="1800" b="1" i="0" u="none" strike="noStrike" dirty="0">
                        <a:solidFill>
                          <a:schemeClr val="tx1"/>
                        </a:solidFill>
                        <a:latin typeface="Arial Black" pitchFamily="34" charset="0"/>
                      </a:endParaRPr>
                    </a:p>
                  </a:txBody>
                  <a:tcPr marL="0" marR="0" marT="0" marB="0" anchor="b">
                    <a:solidFill>
                      <a:srgbClr val="EAEAEA"/>
                    </a:solidFill>
                  </a:tcPr>
                </a:tc>
              </a:tr>
            </a:tbl>
          </a:graphicData>
        </a:graphic>
      </p:graphicFrame>
      <p:sp>
        <p:nvSpPr>
          <p:cNvPr id="6" name="Прямоугольник 5"/>
          <p:cNvSpPr/>
          <p:nvPr/>
        </p:nvSpPr>
        <p:spPr>
          <a:xfrm>
            <a:off x="-67671" y="4726072"/>
            <a:ext cx="3259290" cy="369332"/>
          </a:xfrm>
          <a:prstGeom prst="rect">
            <a:avLst/>
          </a:prstGeom>
        </p:spPr>
        <p:txBody>
          <a:bodyPr wrap="none">
            <a:spAutoFit/>
          </a:bodyPr>
          <a:lstStyle/>
          <a:p>
            <a:pPr algn="ctr" fontAlgn="b"/>
            <a:r>
              <a:rPr lang="sk-SK" dirty="0">
                <a:solidFill>
                  <a:srgbClr val="000000"/>
                </a:solidFill>
                <a:latin typeface="Arial Black" pitchFamily="34" charset="0"/>
              </a:rPr>
              <a:t>CTR - </a:t>
            </a:r>
            <a:r>
              <a:rPr lang="sk-SK" i="1" dirty="0">
                <a:solidFill>
                  <a:srgbClr val="000000"/>
                </a:solidFill>
                <a:latin typeface="Arial Black" pitchFamily="34" charset="0"/>
              </a:rPr>
              <a:t>corporate tax rate</a:t>
            </a:r>
          </a:p>
        </p:txBody>
      </p:sp>
      <p:sp>
        <p:nvSpPr>
          <p:cNvPr id="10" name="Прямоугольник 9"/>
          <p:cNvSpPr/>
          <p:nvPr/>
        </p:nvSpPr>
        <p:spPr>
          <a:xfrm>
            <a:off x="49624" y="5059112"/>
            <a:ext cx="2852064" cy="369332"/>
          </a:xfrm>
          <a:prstGeom prst="rect">
            <a:avLst/>
          </a:prstGeom>
        </p:spPr>
        <p:txBody>
          <a:bodyPr wrap="none">
            <a:spAutoFit/>
          </a:bodyPr>
          <a:lstStyle/>
          <a:p>
            <a:pPr algn="ctr" fontAlgn="b"/>
            <a:r>
              <a:rPr lang="sk-SK" dirty="0">
                <a:solidFill>
                  <a:srgbClr val="000000"/>
                </a:solidFill>
                <a:latin typeface="Arial Black" pitchFamily="34" charset="0"/>
              </a:rPr>
              <a:t>ITR - </a:t>
            </a:r>
            <a:r>
              <a:rPr lang="sk-SK" i="1" dirty="0">
                <a:solidFill>
                  <a:srgbClr val="000000"/>
                </a:solidFill>
                <a:latin typeface="Arial Black" pitchFamily="34" charset="0"/>
              </a:rPr>
              <a:t>income tax rate</a:t>
            </a:r>
          </a:p>
        </p:txBody>
      </p:sp>
    </p:spTree>
    <p:extLst>
      <p:ext uri="{BB962C8B-B14F-4D97-AF65-F5344CB8AC3E}">
        <p14:creationId xmlns:p14="http://schemas.microsoft.com/office/powerpoint/2010/main" val="411635109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352928" cy="596576"/>
          </a:xfrm>
          <a:solidFill>
            <a:srgbClr val="FFFFCC"/>
          </a:solidFill>
          <a:ln>
            <a:solidFill>
              <a:schemeClr val="bg2"/>
            </a:solidFill>
          </a:ln>
        </p:spPr>
        <p:txBody>
          <a:bodyPr>
            <a:normAutofit/>
          </a:bodyPr>
          <a:lstStyle/>
          <a:p>
            <a:r>
              <a:rPr lang="en-US" sz="2800" b="1" dirty="0" smtClean="0">
                <a:solidFill>
                  <a:schemeClr val="tx1"/>
                </a:solidFill>
                <a:latin typeface="Arial Black" pitchFamily="34" charset="0"/>
              </a:rPr>
              <a:t>Fiscal</a:t>
            </a:r>
            <a:r>
              <a:rPr lang="en-US" sz="2800" b="1" dirty="0" smtClean="0">
                <a:latin typeface="Arial Black" pitchFamily="34" charset="0"/>
              </a:rPr>
              <a:t> </a:t>
            </a:r>
            <a:r>
              <a:rPr lang="en-US" sz="3200" b="1" dirty="0" smtClean="0">
                <a:solidFill>
                  <a:schemeClr val="tx1"/>
                </a:solidFill>
                <a:latin typeface="Arial Black" pitchFamily="34" charset="0"/>
              </a:rPr>
              <a:t>policy</a:t>
            </a:r>
            <a:endParaRPr lang="ru-RU" sz="2800" b="1" dirty="0">
              <a:solidFill>
                <a:schemeClr val="tx1"/>
              </a:solidFill>
              <a:latin typeface="Arial Black" pitchFamily="34" charset="0"/>
            </a:endParaRPr>
          </a:p>
        </p:txBody>
      </p:sp>
      <p:sp>
        <p:nvSpPr>
          <p:cNvPr id="5" name="Прямоугольник 4"/>
          <p:cNvSpPr/>
          <p:nvPr/>
        </p:nvSpPr>
        <p:spPr>
          <a:xfrm>
            <a:off x="323528" y="6211669"/>
            <a:ext cx="5929354" cy="646331"/>
          </a:xfrm>
          <a:prstGeom prst="rect">
            <a:avLst/>
          </a:prstGeom>
        </p:spPr>
        <p:txBody>
          <a:bodyPr wrap="square">
            <a:spAutoFit/>
          </a:bodyPr>
          <a:lstStyle/>
          <a:p>
            <a:r>
              <a:rPr lang="en-US" dirty="0" smtClean="0">
                <a:latin typeface="Arial Black" pitchFamily="34" charset="0"/>
              </a:rPr>
              <a:t>Source:</a:t>
            </a:r>
            <a:endParaRPr lang="uk-UA" dirty="0" smtClean="0">
              <a:latin typeface="Arial Black" pitchFamily="34" charset="0"/>
            </a:endParaRPr>
          </a:p>
          <a:p>
            <a:pPr marL="342900" indent="-342900"/>
            <a:r>
              <a:rPr lang="en-US" b="1" dirty="0" smtClean="0"/>
              <a:t>State Fiscal Service of Ukraine: </a:t>
            </a:r>
            <a:r>
              <a:rPr lang="en-US" i="1" dirty="0" smtClean="0">
                <a:effectLst>
                  <a:outerShdw blurRad="38100" dist="38100" dir="2700000" algn="tl">
                    <a:srgbClr val="000000">
                      <a:alpha val="43137"/>
                    </a:srgbClr>
                  </a:outerShdw>
                </a:effectLst>
              </a:rPr>
              <a:t>http://sfs.gov.ua/en/</a:t>
            </a:r>
          </a:p>
        </p:txBody>
      </p:sp>
      <p:graphicFrame>
        <p:nvGraphicFramePr>
          <p:cNvPr id="7" name="Диаграмма 6"/>
          <p:cNvGraphicFramePr/>
          <p:nvPr>
            <p:extLst>
              <p:ext uri="{D42A27DB-BD31-4B8C-83A1-F6EECF244321}">
                <p14:modId xmlns:p14="http://schemas.microsoft.com/office/powerpoint/2010/main" val="2926605045"/>
              </p:ext>
            </p:extLst>
          </p:nvPr>
        </p:nvGraphicFramePr>
        <p:xfrm>
          <a:off x="323528" y="2564904"/>
          <a:ext cx="8496943"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509840" y="1927214"/>
            <a:ext cx="4494208" cy="646331"/>
          </a:xfrm>
          <a:prstGeom prst="rect">
            <a:avLst/>
          </a:prstGeom>
        </p:spPr>
        <p:txBody>
          <a:bodyPr wrap="square">
            <a:spAutoFit/>
          </a:bodyPr>
          <a:lstStyle/>
          <a:p>
            <a:pPr>
              <a:buNone/>
            </a:pPr>
            <a:r>
              <a:rPr lang="en-US" dirty="0">
                <a:latin typeface="Arial Black" pitchFamily="34" charset="0"/>
              </a:rPr>
              <a:t>Government investment expenditures 2011-2016 (</a:t>
            </a:r>
            <a:r>
              <a:rPr lang="en-US" dirty="0" err="1">
                <a:latin typeface="Arial Black" pitchFamily="34" charset="0"/>
              </a:rPr>
              <a:t>bln</a:t>
            </a:r>
            <a:r>
              <a:rPr lang="en-US" dirty="0">
                <a:latin typeface="Arial Black" pitchFamily="34" charset="0"/>
              </a:rPr>
              <a:t> UAH)</a:t>
            </a:r>
          </a:p>
        </p:txBody>
      </p:sp>
      <p:sp>
        <p:nvSpPr>
          <p:cNvPr id="8" name="Прямоугольник 7"/>
          <p:cNvSpPr/>
          <p:nvPr/>
        </p:nvSpPr>
        <p:spPr>
          <a:xfrm>
            <a:off x="611560" y="980728"/>
            <a:ext cx="7992888" cy="707886"/>
          </a:xfrm>
          <a:prstGeom prst="rect">
            <a:avLst/>
          </a:prstGeom>
          <a:solidFill>
            <a:schemeClr val="accent4">
              <a:lumMod val="20000"/>
              <a:lumOff val="80000"/>
            </a:schemeClr>
          </a:solidFill>
          <a:ln>
            <a:solidFill>
              <a:schemeClr val="accent4">
                <a:lumMod val="20000"/>
                <a:lumOff val="80000"/>
              </a:schemeClr>
            </a:solidFill>
          </a:ln>
        </p:spPr>
        <p:txBody>
          <a:bodyPr wrap="square">
            <a:spAutoFit/>
          </a:bodyPr>
          <a:lstStyle/>
          <a:p>
            <a:pPr algn="ctr"/>
            <a:r>
              <a:rPr lang="en-US" sz="2000" b="1" dirty="0">
                <a:latin typeface="Arial Black" pitchFamily="34" charset="0"/>
              </a:rPr>
              <a:t>Increase </a:t>
            </a:r>
            <a:r>
              <a:rPr lang="ru-RU" sz="2000" b="1" dirty="0" smtClean="0">
                <a:latin typeface="Arial Black" pitchFamily="34" charset="0"/>
              </a:rPr>
              <a:t> </a:t>
            </a:r>
            <a:r>
              <a:rPr lang="en-US" sz="2000" b="1" dirty="0" smtClean="0">
                <a:latin typeface="Arial Black" pitchFamily="34" charset="0"/>
              </a:rPr>
              <a:t>of</a:t>
            </a:r>
            <a:r>
              <a:rPr lang="ru-RU" sz="2000" b="1" dirty="0" smtClean="0">
                <a:latin typeface="Arial Black" pitchFamily="34" charset="0"/>
              </a:rPr>
              <a:t> </a:t>
            </a:r>
            <a:r>
              <a:rPr lang="en-US" sz="2000" b="1" dirty="0" smtClean="0">
                <a:latin typeface="Arial Black" pitchFamily="34" charset="0"/>
              </a:rPr>
              <a:t> government</a:t>
            </a:r>
            <a:r>
              <a:rPr lang="ru-RU" sz="2000" b="1" dirty="0" smtClean="0">
                <a:latin typeface="Arial Black" pitchFamily="34" charset="0"/>
              </a:rPr>
              <a:t> </a:t>
            </a:r>
            <a:r>
              <a:rPr lang="en-US" sz="2000" b="1" dirty="0" smtClean="0">
                <a:latin typeface="Arial Black" pitchFamily="34" charset="0"/>
              </a:rPr>
              <a:t> spending</a:t>
            </a:r>
            <a:r>
              <a:rPr lang="ru-RU" sz="2000" b="1" dirty="0" smtClean="0">
                <a:latin typeface="Arial Black" pitchFamily="34" charset="0"/>
              </a:rPr>
              <a:t>  </a:t>
            </a:r>
            <a:r>
              <a:rPr lang="en-US" sz="2000" b="1" dirty="0" smtClean="0">
                <a:latin typeface="Arial Black" pitchFamily="34" charset="0"/>
              </a:rPr>
              <a:t> through</a:t>
            </a:r>
            <a:r>
              <a:rPr lang="ru-RU" sz="2000" b="1" dirty="0" smtClean="0">
                <a:latin typeface="Arial Black" pitchFamily="34" charset="0"/>
              </a:rPr>
              <a:t> </a:t>
            </a:r>
            <a:r>
              <a:rPr lang="en-US" sz="2000" b="1" dirty="0" smtClean="0">
                <a:latin typeface="Arial Black" pitchFamily="34" charset="0"/>
              </a:rPr>
              <a:t> government</a:t>
            </a:r>
            <a:r>
              <a:rPr lang="ru-RU" sz="2000" b="1" dirty="0" smtClean="0">
                <a:latin typeface="Arial Black" pitchFamily="34" charset="0"/>
              </a:rPr>
              <a:t> </a:t>
            </a:r>
            <a:r>
              <a:rPr lang="en-US" sz="2000" b="1" dirty="0" smtClean="0">
                <a:latin typeface="Arial Black" pitchFamily="34" charset="0"/>
              </a:rPr>
              <a:t> investment</a:t>
            </a:r>
            <a:r>
              <a:rPr lang="ru-RU" sz="2000" b="1" dirty="0" smtClean="0">
                <a:latin typeface="Arial Black" pitchFamily="34" charset="0"/>
              </a:rPr>
              <a:t>  </a:t>
            </a:r>
            <a:r>
              <a:rPr lang="en-US" sz="2000" b="1" dirty="0" smtClean="0">
                <a:latin typeface="Arial Black" pitchFamily="34" charset="0"/>
              </a:rPr>
              <a:t> </a:t>
            </a:r>
            <a:r>
              <a:rPr lang="en-US" sz="2000" b="1" dirty="0">
                <a:latin typeface="Arial Black" pitchFamily="34" charset="0"/>
              </a:rPr>
              <a:t>spending</a:t>
            </a:r>
            <a:endParaRPr lang="uk-UA" sz="2000" b="1" dirty="0">
              <a:latin typeface="Arial Black" pitchFamily="34" charset="0"/>
            </a:endParaRPr>
          </a:p>
        </p:txBody>
      </p:sp>
    </p:spTree>
    <p:extLst>
      <p:ext uri="{BB962C8B-B14F-4D97-AF65-F5344CB8AC3E}">
        <p14:creationId xmlns:p14="http://schemas.microsoft.com/office/powerpoint/2010/main" val="204279228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683568" y="457671"/>
            <a:ext cx="7776864" cy="835026"/>
          </a:xfrm>
          <a:solidFill>
            <a:srgbClr val="FFFFCC"/>
          </a:solidFill>
          <a:ln>
            <a:solidFill>
              <a:schemeClr val="bg2"/>
            </a:solidFill>
          </a:ln>
        </p:spPr>
        <p:txBody>
          <a:bodyPr>
            <a:noAutofit/>
          </a:bodyPr>
          <a:lstStyle/>
          <a:p>
            <a:r>
              <a:rPr lang="en-US" sz="3200" b="1" dirty="0" smtClean="0">
                <a:solidFill>
                  <a:schemeClr val="tx1"/>
                </a:solidFill>
              </a:rPr>
              <a:t>Main instruments of stabilization policy in Ukraine </a:t>
            </a:r>
            <a:endParaRPr lang="ru-RU" sz="3200" b="1" dirty="0" smtClean="0">
              <a:solidFill>
                <a:schemeClr val="tx1"/>
              </a:solidFill>
            </a:endParaRPr>
          </a:p>
        </p:txBody>
      </p:sp>
      <p:sp>
        <p:nvSpPr>
          <p:cNvPr id="8" name="Прямоугольник 7"/>
          <p:cNvSpPr/>
          <p:nvPr/>
        </p:nvSpPr>
        <p:spPr>
          <a:xfrm>
            <a:off x="285720" y="5929330"/>
            <a:ext cx="8501122" cy="923330"/>
          </a:xfrm>
          <a:prstGeom prst="rect">
            <a:avLst/>
          </a:prstGeom>
        </p:spPr>
        <p:txBody>
          <a:bodyPr wrap="square">
            <a:spAutoFit/>
          </a:bodyPr>
          <a:lstStyle/>
          <a:p>
            <a:r>
              <a:rPr lang="en-US" dirty="0" smtClean="0">
                <a:latin typeface="Arial Black" pitchFamily="34" charset="0"/>
              </a:rPr>
              <a:t>Source:</a:t>
            </a:r>
            <a:endParaRPr lang="uk-UA" dirty="0" smtClean="0">
              <a:latin typeface="Arial Black" pitchFamily="34" charset="0"/>
            </a:endParaRPr>
          </a:p>
          <a:p>
            <a:pPr marL="342900" indent="-342900"/>
            <a:r>
              <a:rPr lang="en-US" b="1" dirty="0" smtClean="0"/>
              <a:t>National Bank of Ukraine (NBU):</a:t>
            </a:r>
          </a:p>
          <a:p>
            <a:pPr marL="342900" indent="-342900"/>
            <a:r>
              <a:rPr lang="en-US" b="1" dirty="0" smtClean="0"/>
              <a:t>https://bank.gov.ua/control/en/publish/article?art_id=67604&amp;cat_id=37801 </a:t>
            </a:r>
            <a:endParaRPr lang="en-US" dirty="0" smtClean="0"/>
          </a:p>
        </p:txBody>
      </p:sp>
      <p:graphicFrame>
        <p:nvGraphicFramePr>
          <p:cNvPr id="11" name="Диаграмма 10"/>
          <p:cNvGraphicFramePr/>
          <p:nvPr>
            <p:extLst>
              <p:ext uri="{D42A27DB-BD31-4B8C-83A1-F6EECF244321}">
                <p14:modId xmlns:p14="http://schemas.microsoft.com/office/powerpoint/2010/main" val="3698485810"/>
              </p:ext>
            </p:extLst>
          </p:nvPr>
        </p:nvGraphicFramePr>
        <p:xfrm>
          <a:off x="323528" y="2564904"/>
          <a:ext cx="8424936"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2" name="Прямоугольник 1"/>
          <p:cNvSpPr/>
          <p:nvPr/>
        </p:nvSpPr>
        <p:spPr>
          <a:xfrm>
            <a:off x="3322009" y="1498432"/>
            <a:ext cx="2519536" cy="400110"/>
          </a:xfrm>
          <a:prstGeom prst="rect">
            <a:avLst/>
          </a:prstGeom>
          <a:solidFill>
            <a:schemeClr val="accent4">
              <a:lumMod val="20000"/>
              <a:lumOff val="80000"/>
            </a:schemeClr>
          </a:solidFill>
          <a:ln>
            <a:solidFill>
              <a:srgbClr val="FFFF66"/>
            </a:solidFill>
          </a:ln>
        </p:spPr>
        <p:txBody>
          <a:bodyPr wrap="none">
            <a:spAutoFit/>
          </a:bodyPr>
          <a:lstStyle/>
          <a:p>
            <a:r>
              <a:rPr lang="en-US" sz="2000" b="1" dirty="0">
                <a:latin typeface="Arial Black" pitchFamily="34" charset="0"/>
              </a:rPr>
              <a:t>Monetary </a:t>
            </a:r>
            <a:r>
              <a:rPr lang="ru-RU" sz="2000" b="1" dirty="0" smtClean="0">
                <a:latin typeface="Arial Black" pitchFamily="34" charset="0"/>
              </a:rPr>
              <a:t> </a:t>
            </a:r>
            <a:r>
              <a:rPr lang="en-US" sz="2000" b="1" dirty="0" smtClean="0">
                <a:latin typeface="Arial Black" pitchFamily="34" charset="0"/>
              </a:rPr>
              <a:t>policy</a:t>
            </a:r>
            <a:endParaRPr lang="en-US" sz="2000" b="1" dirty="0">
              <a:latin typeface="Arial Black" pitchFamily="34" charset="0"/>
            </a:endParaRPr>
          </a:p>
        </p:txBody>
      </p:sp>
      <p:sp>
        <p:nvSpPr>
          <p:cNvPr id="3" name="Прямоугольник 2"/>
          <p:cNvSpPr/>
          <p:nvPr/>
        </p:nvSpPr>
        <p:spPr>
          <a:xfrm>
            <a:off x="251520" y="2132856"/>
            <a:ext cx="8496944" cy="369332"/>
          </a:xfrm>
          <a:prstGeom prst="rect">
            <a:avLst/>
          </a:prstGeom>
        </p:spPr>
        <p:txBody>
          <a:bodyPr wrap="square">
            <a:spAutoFit/>
          </a:bodyPr>
          <a:lstStyle/>
          <a:p>
            <a:pPr algn="ctr"/>
            <a:r>
              <a:rPr lang="en-US" dirty="0">
                <a:latin typeface="Arial Black" pitchFamily="34" charset="0"/>
              </a:rPr>
              <a:t>Discount rate of National Bank of Ukraine 2011-2016 (</a:t>
            </a:r>
            <a:r>
              <a:rPr lang="en-US" b="1" dirty="0">
                <a:latin typeface="Arial Black" pitchFamily="34" charset="0"/>
              </a:rPr>
              <a:t>%</a:t>
            </a:r>
            <a:r>
              <a:rPr lang="en-US" dirty="0">
                <a:latin typeface="Arial Black" pitchFamily="34" charset="0"/>
              </a:rPr>
              <a:t>, annually)</a:t>
            </a:r>
          </a:p>
        </p:txBody>
      </p:sp>
    </p:spTree>
    <p:extLst>
      <p:ext uri="{BB962C8B-B14F-4D97-AF65-F5344CB8AC3E}">
        <p14:creationId xmlns:p14="http://schemas.microsoft.com/office/powerpoint/2010/main" val="313475720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51620" y="1124744"/>
            <a:ext cx="6840760" cy="408678"/>
          </a:xfrm>
          <a:solidFill>
            <a:schemeClr val="accent4">
              <a:lumMod val="20000"/>
              <a:lumOff val="80000"/>
            </a:schemeClr>
          </a:solidFill>
        </p:spPr>
        <p:txBody>
          <a:bodyPr>
            <a:noAutofit/>
          </a:bodyPr>
          <a:lstStyle/>
          <a:p>
            <a:pPr marL="0" indent="0" algn="ctr">
              <a:buNone/>
            </a:pPr>
            <a:r>
              <a:rPr lang="en-US" b="1" dirty="0" smtClean="0">
                <a:solidFill>
                  <a:schemeClr val="tx1"/>
                </a:solidFill>
              </a:rPr>
              <a:t>Unemployment </a:t>
            </a:r>
            <a:r>
              <a:rPr lang="ru-RU" b="1" dirty="0" smtClean="0">
                <a:solidFill>
                  <a:schemeClr val="tx1"/>
                </a:solidFill>
              </a:rPr>
              <a:t> </a:t>
            </a:r>
            <a:r>
              <a:rPr lang="en-US" b="1" dirty="0" smtClean="0">
                <a:solidFill>
                  <a:schemeClr val="tx1"/>
                </a:solidFill>
              </a:rPr>
              <a:t>rate, 2011-2016</a:t>
            </a:r>
            <a:r>
              <a:rPr lang="ru-RU" b="1" dirty="0" smtClean="0">
                <a:solidFill>
                  <a:schemeClr val="tx1"/>
                </a:solidFill>
              </a:rPr>
              <a:t> </a:t>
            </a:r>
            <a:r>
              <a:rPr lang="en-US" b="1" dirty="0" smtClean="0">
                <a:solidFill>
                  <a:schemeClr val="tx1"/>
                </a:solidFill>
              </a:rPr>
              <a:t> (%, annually)</a:t>
            </a:r>
          </a:p>
          <a:p>
            <a:pPr algn="ctr"/>
            <a:endParaRPr lang="en-US" b="1" dirty="0" smtClean="0"/>
          </a:p>
          <a:p>
            <a:pPr algn="ctr"/>
            <a:endParaRPr lang="en-US" b="1" dirty="0" smtClean="0"/>
          </a:p>
          <a:p>
            <a:pPr algn="ctr"/>
            <a:endParaRPr lang="en-US" b="1" dirty="0" smtClean="0"/>
          </a:p>
          <a:p>
            <a:pPr algn="ctr"/>
            <a:endParaRPr lang="en-US" b="1" dirty="0" smtClean="0"/>
          </a:p>
          <a:p>
            <a:pPr algn="ctr"/>
            <a:endParaRPr lang="en-US" b="1" dirty="0" smtClean="0"/>
          </a:p>
          <a:p>
            <a:pPr algn="ctr"/>
            <a:endParaRPr lang="en-US" b="1" dirty="0" smtClean="0"/>
          </a:p>
        </p:txBody>
      </p:sp>
      <p:sp>
        <p:nvSpPr>
          <p:cNvPr id="2" name="Заголовок 1"/>
          <p:cNvSpPr>
            <a:spLocks noGrp="1"/>
          </p:cNvSpPr>
          <p:nvPr>
            <p:ph type="title"/>
          </p:nvPr>
        </p:nvSpPr>
        <p:spPr>
          <a:xfrm>
            <a:off x="467544" y="332656"/>
            <a:ext cx="8229600" cy="796908"/>
          </a:xfrm>
          <a:solidFill>
            <a:srgbClr val="FFFFCC"/>
          </a:solidFill>
          <a:ln>
            <a:solidFill>
              <a:schemeClr val="bg2"/>
            </a:solidFill>
          </a:ln>
        </p:spPr>
        <p:txBody>
          <a:bodyPr/>
          <a:lstStyle/>
          <a:p>
            <a:r>
              <a:rPr lang="en-US" sz="3200" b="1" dirty="0" smtClean="0">
                <a:solidFill>
                  <a:schemeClr val="tx1"/>
                </a:solidFill>
                <a:latin typeface="Arial Black" pitchFamily="34" charset="0"/>
              </a:rPr>
              <a:t>Outcomes</a:t>
            </a:r>
            <a:endParaRPr lang="ru-RU" sz="2800" b="1" dirty="0">
              <a:solidFill>
                <a:schemeClr val="tx1"/>
              </a:solidFill>
              <a:latin typeface="Arial Black" pitchFamily="34" charset="0"/>
            </a:endParaRPr>
          </a:p>
        </p:txBody>
      </p:sp>
      <p:graphicFrame>
        <p:nvGraphicFramePr>
          <p:cNvPr id="4" name="Диаграмма 3"/>
          <p:cNvGraphicFramePr/>
          <p:nvPr>
            <p:extLst>
              <p:ext uri="{D42A27DB-BD31-4B8C-83A1-F6EECF244321}">
                <p14:modId xmlns:p14="http://schemas.microsoft.com/office/powerpoint/2010/main" val="3183979540"/>
              </p:ext>
            </p:extLst>
          </p:nvPr>
        </p:nvGraphicFramePr>
        <p:xfrm>
          <a:off x="539552" y="1844824"/>
          <a:ext cx="8208912"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9" name="Прямоугольник 8"/>
          <p:cNvSpPr/>
          <p:nvPr/>
        </p:nvSpPr>
        <p:spPr>
          <a:xfrm>
            <a:off x="1043608" y="6237312"/>
            <a:ext cx="5572132" cy="646331"/>
          </a:xfrm>
          <a:prstGeom prst="rect">
            <a:avLst/>
          </a:prstGeom>
        </p:spPr>
        <p:txBody>
          <a:bodyPr wrap="square">
            <a:spAutoFit/>
          </a:bodyPr>
          <a:lstStyle/>
          <a:p>
            <a:r>
              <a:rPr lang="en-US" dirty="0" smtClean="0">
                <a:latin typeface="Arial Black" pitchFamily="34" charset="0"/>
              </a:rPr>
              <a:t>Source:</a:t>
            </a:r>
            <a:endParaRPr lang="uk-UA" dirty="0" smtClean="0">
              <a:latin typeface="Arial Black" pitchFamily="34" charset="0"/>
            </a:endParaRPr>
          </a:p>
          <a:p>
            <a:pPr marL="342900" indent="-342900"/>
            <a:r>
              <a:rPr lang="en-US" b="1" dirty="0" smtClean="0"/>
              <a:t>www.knoema.com </a:t>
            </a:r>
            <a:endParaRPr lang="en-US" dirty="0" smtClean="0"/>
          </a:p>
        </p:txBody>
      </p:sp>
      <p:sp>
        <p:nvSpPr>
          <p:cNvPr id="6" name="Прямоугольник 5"/>
          <p:cNvSpPr/>
          <p:nvPr/>
        </p:nvSpPr>
        <p:spPr>
          <a:xfrm>
            <a:off x="7596336" y="5949280"/>
            <a:ext cx="800219" cy="369332"/>
          </a:xfrm>
          <a:prstGeom prst="rect">
            <a:avLst/>
          </a:prstGeom>
        </p:spPr>
        <p:txBody>
          <a:bodyPr wrap="none">
            <a:spAutoFit/>
          </a:bodyPr>
          <a:lstStyle/>
          <a:p>
            <a:pPr>
              <a:buNone/>
            </a:pPr>
            <a:r>
              <a:rPr lang="ru-RU" dirty="0" smtClean="0">
                <a:latin typeface="Arial Black" pitchFamily="34" charset="0"/>
              </a:rPr>
              <a:t>2016</a:t>
            </a:r>
            <a:endParaRPr lang="ru-RU" dirty="0">
              <a:latin typeface="Arial Black" pitchFamily="34" charset="0"/>
            </a:endParaRPr>
          </a:p>
        </p:txBody>
      </p:sp>
      <p:sp>
        <p:nvSpPr>
          <p:cNvPr id="7" name="Прямоугольник 6"/>
          <p:cNvSpPr/>
          <p:nvPr/>
        </p:nvSpPr>
        <p:spPr>
          <a:xfrm>
            <a:off x="6444208" y="5949280"/>
            <a:ext cx="800219" cy="369332"/>
          </a:xfrm>
          <a:prstGeom prst="rect">
            <a:avLst/>
          </a:prstGeom>
        </p:spPr>
        <p:txBody>
          <a:bodyPr wrap="none">
            <a:spAutoFit/>
          </a:bodyPr>
          <a:lstStyle/>
          <a:p>
            <a:r>
              <a:rPr lang="ru-RU" dirty="0" smtClean="0">
                <a:latin typeface="Arial Black" pitchFamily="34" charset="0"/>
              </a:rPr>
              <a:t>2015</a:t>
            </a:r>
            <a:endParaRPr lang="ru-RU" dirty="0"/>
          </a:p>
        </p:txBody>
      </p:sp>
      <p:sp>
        <p:nvSpPr>
          <p:cNvPr id="8" name="Прямоугольник 7"/>
          <p:cNvSpPr/>
          <p:nvPr/>
        </p:nvSpPr>
        <p:spPr>
          <a:xfrm>
            <a:off x="5220072" y="5949280"/>
            <a:ext cx="800219" cy="369332"/>
          </a:xfrm>
          <a:prstGeom prst="rect">
            <a:avLst/>
          </a:prstGeom>
        </p:spPr>
        <p:txBody>
          <a:bodyPr wrap="none">
            <a:spAutoFit/>
          </a:bodyPr>
          <a:lstStyle/>
          <a:p>
            <a:r>
              <a:rPr lang="ru-RU" dirty="0" smtClean="0">
                <a:latin typeface="Arial Black" pitchFamily="34" charset="0"/>
              </a:rPr>
              <a:t>2014</a:t>
            </a:r>
            <a:endParaRPr lang="ru-RU" dirty="0"/>
          </a:p>
        </p:txBody>
      </p:sp>
      <p:sp>
        <p:nvSpPr>
          <p:cNvPr id="10" name="Прямоугольник 9"/>
          <p:cNvSpPr/>
          <p:nvPr/>
        </p:nvSpPr>
        <p:spPr>
          <a:xfrm>
            <a:off x="3995936" y="5949280"/>
            <a:ext cx="800219" cy="369332"/>
          </a:xfrm>
          <a:prstGeom prst="rect">
            <a:avLst/>
          </a:prstGeom>
        </p:spPr>
        <p:txBody>
          <a:bodyPr wrap="none">
            <a:spAutoFit/>
          </a:bodyPr>
          <a:lstStyle/>
          <a:p>
            <a:r>
              <a:rPr lang="ru-RU" dirty="0" smtClean="0">
                <a:latin typeface="Arial Black" pitchFamily="34" charset="0"/>
              </a:rPr>
              <a:t>2013</a:t>
            </a:r>
            <a:endParaRPr lang="ru-RU" dirty="0"/>
          </a:p>
        </p:txBody>
      </p:sp>
      <p:sp>
        <p:nvSpPr>
          <p:cNvPr id="11" name="Прямоугольник 10"/>
          <p:cNvSpPr/>
          <p:nvPr/>
        </p:nvSpPr>
        <p:spPr>
          <a:xfrm>
            <a:off x="2843808" y="5949280"/>
            <a:ext cx="800219" cy="369332"/>
          </a:xfrm>
          <a:prstGeom prst="rect">
            <a:avLst/>
          </a:prstGeom>
        </p:spPr>
        <p:txBody>
          <a:bodyPr wrap="none">
            <a:spAutoFit/>
          </a:bodyPr>
          <a:lstStyle/>
          <a:p>
            <a:r>
              <a:rPr lang="ru-RU" dirty="0" smtClean="0">
                <a:latin typeface="Arial Black" pitchFamily="34" charset="0"/>
              </a:rPr>
              <a:t>2012</a:t>
            </a:r>
            <a:endParaRPr lang="ru-RU" dirty="0"/>
          </a:p>
        </p:txBody>
      </p:sp>
      <p:sp>
        <p:nvSpPr>
          <p:cNvPr id="12" name="Прямоугольник 11"/>
          <p:cNvSpPr/>
          <p:nvPr/>
        </p:nvSpPr>
        <p:spPr>
          <a:xfrm>
            <a:off x="1619672" y="5949280"/>
            <a:ext cx="800219" cy="369332"/>
          </a:xfrm>
          <a:prstGeom prst="rect">
            <a:avLst/>
          </a:prstGeom>
        </p:spPr>
        <p:txBody>
          <a:bodyPr wrap="none">
            <a:spAutoFit/>
          </a:bodyPr>
          <a:lstStyle/>
          <a:p>
            <a:r>
              <a:rPr lang="ru-RU" dirty="0" smtClean="0">
                <a:latin typeface="Arial Black" pitchFamily="34" charset="0"/>
              </a:rPr>
              <a:t>2011</a:t>
            </a:r>
            <a:endParaRPr lang="ru-RU" dirty="0"/>
          </a:p>
        </p:txBody>
      </p:sp>
    </p:spTree>
    <p:extLst>
      <p:ext uri="{BB962C8B-B14F-4D97-AF65-F5344CB8AC3E}">
        <p14:creationId xmlns:p14="http://schemas.microsoft.com/office/powerpoint/2010/main" val="285205832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8229600" cy="624132"/>
          </a:xfrm>
          <a:solidFill>
            <a:srgbClr val="FFFFCC"/>
          </a:solidFill>
        </p:spPr>
        <p:txBody>
          <a:bodyPr/>
          <a:lstStyle/>
          <a:p>
            <a:pPr marL="0" indent="0" algn="ctr">
              <a:buNone/>
            </a:pPr>
            <a:r>
              <a:rPr lang="en-US" b="1" dirty="0" smtClean="0">
                <a:solidFill>
                  <a:schemeClr val="tx1"/>
                </a:solidFill>
                <a:latin typeface="Arial Black" pitchFamily="34" charset="0"/>
              </a:rPr>
              <a:t>Inflation (CPI), 2011-2016 (%, annually)</a:t>
            </a:r>
            <a:endParaRPr lang="ru-RU" b="1" dirty="0" smtClean="0">
              <a:solidFill>
                <a:schemeClr val="tx1"/>
              </a:solidFill>
              <a:latin typeface="Arial Black" pitchFamily="34" charset="0"/>
            </a:endParaRPr>
          </a:p>
          <a:p>
            <a:pPr>
              <a:buNone/>
            </a:pPr>
            <a:endParaRPr lang="ru-RU" dirty="0"/>
          </a:p>
        </p:txBody>
      </p:sp>
      <p:graphicFrame>
        <p:nvGraphicFramePr>
          <p:cNvPr id="5" name="Диаграмма 4"/>
          <p:cNvGraphicFramePr/>
          <p:nvPr>
            <p:extLst>
              <p:ext uri="{D42A27DB-BD31-4B8C-83A1-F6EECF244321}">
                <p14:modId xmlns:p14="http://schemas.microsoft.com/office/powerpoint/2010/main" val="1160168799"/>
              </p:ext>
            </p:extLst>
          </p:nvPr>
        </p:nvGraphicFramePr>
        <p:xfrm>
          <a:off x="683568" y="1700808"/>
          <a:ext cx="7848872"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ямоугольник 5"/>
          <p:cNvSpPr/>
          <p:nvPr/>
        </p:nvSpPr>
        <p:spPr>
          <a:xfrm>
            <a:off x="71374" y="5996226"/>
            <a:ext cx="9072626" cy="861774"/>
          </a:xfrm>
          <a:prstGeom prst="rect">
            <a:avLst/>
          </a:prstGeom>
        </p:spPr>
        <p:txBody>
          <a:bodyPr wrap="square">
            <a:spAutoFit/>
          </a:bodyPr>
          <a:lstStyle/>
          <a:p>
            <a:r>
              <a:rPr lang="en-US" dirty="0" smtClean="0">
                <a:latin typeface="Arial Black" pitchFamily="34" charset="0"/>
              </a:rPr>
              <a:t>Source:</a:t>
            </a:r>
            <a:endParaRPr lang="uk-UA" dirty="0" smtClean="0">
              <a:latin typeface="Arial Black" pitchFamily="34" charset="0"/>
            </a:endParaRPr>
          </a:p>
          <a:p>
            <a:pPr marL="342900" indent="-342900"/>
            <a:r>
              <a:rPr lang="en-US" sz="1600" b="1" dirty="0" smtClean="0"/>
              <a:t>National Bank of Ukraine (NBU):</a:t>
            </a:r>
          </a:p>
          <a:p>
            <a:pPr marL="342900" indent="-342900"/>
            <a:r>
              <a:rPr lang="en-US" sz="1600" b="1" i="1" dirty="0" smtClean="0"/>
              <a:t>https://bank.gov.ua/control/en/publsh/article?art_id=67604&amp;cat_id=37801 </a:t>
            </a:r>
            <a:endParaRPr lang="en-US" sz="1600" i="1" dirty="0" smtClean="0"/>
          </a:p>
        </p:txBody>
      </p:sp>
    </p:spTree>
    <p:extLst>
      <p:ext uri="{BB962C8B-B14F-4D97-AF65-F5344CB8AC3E}">
        <p14:creationId xmlns:p14="http://schemas.microsoft.com/office/powerpoint/2010/main" val="237885874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p:cNvGraphicFramePr/>
          <p:nvPr>
            <p:extLst>
              <p:ext uri="{D42A27DB-BD31-4B8C-83A1-F6EECF244321}">
                <p14:modId xmlns:p14="http://schemas.microsoft.com/office/powerpoint/2010/main" val="3516796523"/>
              </p:ext>
            </p:extLst>
          </p:nvPr>
        </p:nvGraphicFramePr>
        <p:xfrm>
          <a:off x="683568" y="1844824"/>
          <a:ext cx="7776864"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p:cNvSpPr/>
          <p:nvPr/>
        </p:nvSpPr>
        <p:spPr>
          <a:xfrm>
            <a:off x="611560" y="6211669"/>
            <a:ext cx="7143800" cy="646331"/>
          </a:xfrm>
          <a:prstGeom prst="rect">
            <a:avLst/>
          </a:prstGeom>
        </p:spPr>
        <p:txBody>
          <a:bodyPr wrap="square">
            <a:spAutoFit/>
          </a:bodyPr>
          <a:lstStyle/>
          <a:p>
            <a:r>
              <a:rPr lang="en-US" dirty="0" smtClean="0">
                <a:latin typeface="Arial Black" pitchFamily="34" charset="0"/>
              </a:rPr>
              <a:t>Source:</a:t>
            </a:r>
            <a:endParaRPr lang="uk-UA" dirty="0" smtClean="0">
              <a:latin typeface="Arial Black" pitchFamily="34" charset="0"/>
            </a:endParaRPr>
          </a:p>
          <a:p>
            <a:pPr marL="342900" indent="-342900"/>
            <a:r>
              <a:rPr lang="en-US" b="1" dirty="0" smtClean="0"/>
              <a:t>State Statistic Service of Ukraine: </a:t>
            </a:r>
            <a:r>
              <a:rPr lang="en-US" i="1" dirty="0" smtClean="0">
                <a:effectLst>
                  <a:outerShdw blurRad="38100" dist="38100" dir="2700000" algn="tl">
                    <a:srgbClr val="000000">
                      <a:alpha val="43137"/>
                    </a:srgbClr>
                  </a:outerShdw>
                </a:effectLst>
              </a:rPr>
              <a:t>http://ukrstat.gov.ua/en</a:t>
            </a:r>
            <a:r>
              <a:rPr lang="en-US" dirty="0" smtClean="0"/>
              <a:t>/</a:t>
            </a:r>
          </a:p>
        </p:txBody>
      </p:sp>
      <p:sp>
        <p:nvSpPr>
          <p:cNvPr id="6" name="Прямоугольник 5"/>
          <p:cNvSpPr/>
          <p:nvPr/>
        </p:nvSpPr>
        <p:spPr>
          <a:xfrm>
            <a:off x="755576" y="548680"/>
            <a:ext cx="7632848" cy="830997"/>
          </a:xfrm>
          <a:prstGeom prst="rect">
            <a:avLst/>
          </a:prstGeom>
          <a:solidFill>
            <a:srgbClr val="FFFFCC"/>
          </a:solidFill>
        </p:spPr>
        <p:txBody>
          <a:bodyPr wrap="square">
            <a:spAutoFit/>
          </a:bodyPr>
          <a:lstStyle/>
          <a:p>
            <a:pPr algn="ctr"/>
            <a:r>
              <a:rPr lang="en-US" sz="2400" b="1" dirty="0" smtClean="0">
                <a:latin typeface="Arial Black" pitchFamily="34" charset="0"/>
              </a:rPr>
              <a:t>Real </a:t>
            </a:r>
            <a:r>
              <a:rPr lang="ru-RU" sz="2400" b="1" dirty="0" smtClean="0">
                <a:latin typeface="Arial Black" pitchFamily="34" charset="0"/>
              </a:rPr>
              <a:t> </a:t>
            </a:r>
            <a:r>
              <a:rPr lang="en-US" sz="2400" b="1" dirty="0" smtClean="0">
                <a:latin typeface="Arial Black" pitchFamily="34" charset="0"/>
              </a:rPr>
              <a:t>wages </a:t>
            </a:r>
            <a:r>
              <a:rPr lang="ru-RU" sz="2400" b="1" dirty="0" smtClean="0">
                <a:latin typeface="Arial Black" pitchFamily="34" charset="0"/>
              </a:rPr>
              <a:t> </a:t>
            </a:r>
            <a:r>
              <a:rPr lang="en-US" sz="2400" b="1" dirty="0" smtClean="0">
                <a:latin typeface="Arial Black" pitchFamily="34" charset="0"/>
              </a:rPr>
              <a:t>in </a:t>
            </a:r>
            <a:r>
              <a:rPr lang="ru-RU" sz="2400" b="1" dirty="0" smtClean="0">
                <a:latin typeface="Arial Black" pitchFamily="34" charset="0"/>
              </a:rPr>
              <a:t> </a:t>
            </a:r>
            <a:r>
              <a:rPr lang="en-US" sz="2400" b="1" dirty="0" smtClean="0">
                <a:latin typeface="Arial Black" pitchFamily="34" charset="0"/>
              </a:rPr>
              <a:t>Ukraine</a:t>
            </a:r>
            <a:r>
              <a:rPr lang="en-US" sz="2400" b="1" dirty="0">
                <a:latin typeface="Arial Black" pitchFamily="34" charset="0"/>
              </a:rPr>
              <a:t>, 2011-2016 </a:t>
            </a:r>
            <a:endParaRPr lang="en-US" sz="2400" b="1" dirty="0" smtClean="0">
              <a:latin typeface="Arial Black" pitchFamily="34" charset="0"/>
            </a:endParaRPr>
          </a:p>
          <a:p>
            <a:pPr algn="ctr"/>
            <a:r>
              <a:rPr lang="en-US" sz="2400" b="1" dirty="0" smtClean="0">
                <a:latin typeface="Arial Black" pitchFamily="34" charset="0"/>
              </a:rPr>
              <a:t>(%, </a:t>
            </a:r>
            <a:r>
              <a:rPr lang="en-US" sz="2400" b="1" dirty="0" err="1">
                <a:latin typeface="Arial Black" pitchFamily="34" charset="0"/>
              </a:rPr>
              <a:t>december</a:t>
            </a:r>
            <a:r>
              <a:rPr lang="en-US" sz="2400" b="1" dirty="0">
                <a:latin typeface="Arial Black" pitchFamily="34" charset="0"/>
              </a:rPr>
              <a:t> to </a:t>
            </a:r>
            <a:r>
              <a:rPr lang="en-US" sz="2400" b="1" dirty="0" err="1">
                <a:latin typeface="Arial Black" pitchFamily="34" charset="0"/>
              </a:rPr>
              <a:t>december</a:t>
            </a:r>
            <a:r>
              <a:rPr lang="en-US" sz="2400" b="1" dirty="0">
                <a:latin typeface="Arial Black" pitchFamily="34" charset="0"/>
              </a:rPr>
              <a:t>) </a:t>
            </a:r>
            <a:endParaRPr lang="ru-RU" sz="2400" b="1" dirty="0">
              <a:latin typeface="Arial Black" pitchFamily="34" charset="0"/>
            </a:endParaRPr>
          </a:p>
        </p:txBody>
      </p:sp>
    </p:spTree>
    <p:extLst>
      <p:ext uri="{BB962C8B-B14F-4D97-AF65-F5344CB8AC3E}">
        <p14:creationId xmlns:p14="http://schemas.microsoft.com/office/powerpoint/2010/main" val="288765059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456335539"/>
              </p:ext>
            </p:extLst>
          </p:nvPr>
        </p:nvGraphicFramePr>
        <p:xfrm>
          <a:off x="0" y="188639"/>
          <a:ext cx="9144000" cy="6910825"/>
        </p:xfrm>
        <a:graphic>
          <a:graphicData uri="http://schemas.openxmlformats.org/drawingml/2006/table">
            <a:tbl>
              <a:tblPr firstRow="1" bandRow="1">
                <a:tableStyleId>{5C22544A-7EE6-4342-B048-85BDC9FD1C3A}</a:tableStyleId>
              </a:tblPr>
              <a:tblGrid>
                <a:gridCol w="2267744"/>
                <a:gridCol w="906207"/>
                <a:gridCol w="982413"/>
                <a:gridCol w="1057983"/>
                <a:gridCol w="906843"/>
                <a:gridCol w="906843"/>
                <a:gridCol w="1133554"/>
                <a:gridCol w="982413"/>
              </a:tblGrid>
              <a:tr h="760009">
                <a:tc>
                  <a:txBody>
                    <a:bodyPr/>
                    <a:lstStyle/>
                    <a:p>
                      <a:pPr algn="ctr"/>
                      <a:r>
                        <a:rPr lang="en-US" sz="1600" b="1" dirty="0" smtClean="0">
                          <a:solidFill>
                            <a:schemeClr val="bg1"/>
                          </a:solidFill>
                          <a:effectLst>
                            <a:outerShdw blurRad="38100" dist="38100" dir="2700000" algn="tl">
                              <a:srgbClr val="000000">
                                <a:alpha val="43137"/>
                              </a:srgbClr>
                            </a:outerShdw>
                          </a:effectLst>
                          <a:latin typeface="Arial Black" pitchFamily="34" charset="0"/>
                        </a:rPr>
                        <a:t>Main</a:t>
                      </a:r>
                      <a:r>
                        <a:rPr lang="en-US" sz="1600" b="1" baseline="0" dirty="0" smtClean="0">
                          <a:solidFill>
                            <a:schemeClr val="bg1"/>
                          </a:solidFill>
                          <a:effectLst>
                            <a:outerShdw blurRad="38100" dist="38100" dir="2700000" algn="tl">
                              <a:srgbClr val="000000">
                                <a:alpha val="43137"/>
                              </a:srgbClr>
                            </a:outerShdw>
                          </a:effectLst>
                          <a:latin typeface="Arial Black" pitchFamily="34" charset="0"/>
                        </a:rPr>
                        <a:t> Macroeconomic Indicators </a:t>
                      </a:r>
                      <a:endParaRPr lang="ru-RU" sz="1600" b="1" dirty="0">
                        <a:solidFill>
                          <a:schemeClr val="bg1"/>
                        </a:solidFill>
                        <a:effectLst>
                          <a:outerShdw blurRad="38100" dist="38100" dir="2700000" algn="tl">
                            <a:srgbClr val="000000">
                              <a:alpha val="43137"/>
                            </a:srgbClr>
                          </a:outerShdw>
                        </a:effectLst>
                        <a:latin typeface="Arial Black" pitchFamily="34" charset="0"/>
                      </a:endParaRPr>
                    </a:p>
                  </a:txBody>
                  <a:tcPr/>
                </a:tc>
                <a:tc>
                  <a:txBody>
                    <a:bodyPr/>
                    <a:lstStyle/>
                    <a:p>
                      <a:r>
                        <a:rPr lang="en-US" sz="1800" dirty="0" smtClean="0">
                          <a:effectLst>
                            <a:outerShdw blurRad="38100" dist="38100" dir="2700000" algn="tl">
                              <a:srgbClr val="000000">
                                <a:alpha val="43137"/>
                              </a:srgbClr>
                            </a:outerShdw>
                          </a:effectLst>
                          <a:latin typeface="Arial Black" pitchFamily="34" charset="0"/>
                        </a:rPr>
                        <a:t>2011</a:t>
                      </a:r>
                      <a:endParaRPr lang="ru-RU" sz="1800" dirty="0">
                        <a:effectLst>
                          <a:outerShdw blurRad="38100" dist="38100" dir="2700000" algn="tl">
                            <a:srgbClr val="000000">
                              <a:alpha val="43137"/>
                            </a:srgbClr>
                          </a:outerShdw>
                        </a:effectLst>
                        <a:latin typeface="Arial Black" pitchFamily="34" charset="0"/>
                      </a:endParaRPr>
                    </a:p>
                  </a:txBody>
                  <a:tcPr/>
                </a:tc>
                <a:tc>
                  <a:txBody>
                    <a:bodyPr/>
                    <a:lstStyle/>
                    <a:p>
                      <a:r>
                        <a:rPr lang="en-US" dirty="0" smtClean="0">
                          <a:effectLst>
                            <a:outerShdw blurRad="38100" dist="38100" dir="2700000" algn="tl">
                              <a:srgbClr val="000000">
                                <a:alpha val="43137"/>
                              </a:srgbClr>
                            </a:outerShdw>
                          </a:effectLst>
                          <a:latin typeface="Arial Black" pitchFamily="34" charset="0"/>
                        </a:rPr>
                        <a:t>2012</a:t>
                      </a:r>
                      <a:endParaRPr lang="ru-RU" dirty="0">
                        <a:effectLst>
                          <a:outerShdw blurRad="38100" dist="38100" dir="2700000" algn="tl">
                            <a:srgbClr val="000000">
                              <a:alpha val="43137"/>
                            </a:srgbClr>
                          </a:outerShdw>
                        </a:effectLst>
                        <a:latin typeface="Arial Black" pitchFamily="34" charset="0"/>
                      </a:endParaRPr>
                    </a:p>
                  </a:txBody>
                  <a:tcPr/>
                </a:tc>
                <a:tc>
                  <a:txBody>
                    <a:bodyPr/>
                    <a:lstStyle/>
                    <a:p>
                      <a:r>
                        <a:rPr lang="en-US" dirty="0" smtClean="0">
                          <a:effectLst>
                            <a:outerShdw blurRad="38100" dist="38100" dir="2700000" algn="tl">
                              <a:srgbClr val="000000">
                                <a:alpha val="43137"/>
                              </a:srgbClr>
                            </a:outerShdw>
                          </a:effectLst>
                          <a:latin typeface="Arial Black" pitchFamily="34" charset="0"/>
                        </a:rPr>
                        <a:t>2013</a:t>
                      </a:r>
                      <a:endParaRPr lang="ru-RU" dirty="0">
                        <a:effectLst>
                          <a:outerShdw blurRad="38100" dist="38100" dir="2700000" algn="tl">
                            <a:srgbClr val="000000">
                              <a:alpha val="43137"/>
                            </a:srgbClr>
                          </a:outerShdw>
                        </a:effectLst>
                        <a:latin typeface="Arial Black" pitchFamily="34" charset="0"/>
                      </a:endParaRPr>
                    </a:p>
                  </a:txBody>
                  <a:tcPr/>
                </a:tc>
                <a:tc>
                  <a:txBody>
                    <a:bodyPr/>
                    <a:lstStyle/>
                    <a:p>
                      <a:r>
                        <a:rPr lang="en-US" dirty="0" smtClean="0">
                          <a:effectLst>
                            <a:outerShdw blurRad="38100" dist="38100" dir="2700000" algn="tl">
                              <a:srgbClr val="000000">
                                <a:alpha val="43137"/>
                              </a:srgbClr>
                            </a:outerShdw>
                          </a:effectLst>
                          <a:latin typeface="Arial Black" pitchFamily="34" charset="0"/>
                        </a:rPr>
                        <a:t>2014</a:t>
                      </a:r>
                      <a:endParaRPr lang="ru-RU" dirty="0">
                        <a:effectLst>
                          <a:outerShdw blurRad="38100" dist="38100" dir="2700000" algn="tl">
                            <a:srgbClr val="000000">
                              <a:alpha val="43137"/>
                            </a:srgbClr>
                          </a:outerShdw>
                        </a:effectLst>
                        <a:latin typeface="Arial Black" pitchFamily="34" charset="0"/>
                      </a:endParaRPr>
                    </a:p>
                  </a:txBody>
                  <a:tcPr/>
                </a:tc>
                <a:tc>
                  <a:txBody>
                    <a:bodyPr/>
                    <a:lstStyle/>
                    <a:p>
                      <a:r>
                        <a:rPr lang="en-US" dirty="0" smtClean="0">
                          <a:effectLst>
                            <a:outerShdw blurRad="38100" dist="38100" dir="2700000" algn="tl">
                              <a:srgbClr val="000000">
                                <a:alpha val="43137"/>
                              </a:srgbClr>
                            </a:outerShdw>
                          </a:effectLst>
                          <a:latin typeface="Arial Black" pitchFamily="34" charset="0"/>
                        </a:rPr>
                        <a:t>2015</a:t>
                      </a:r>
                      <a:endParaRPr lang="ru-RU" dirty="0">
                        <a:effectLst>
                          <a:outerShdw blurRad="38100" dist="38100" dir="2700000" algn="tl">
                            <a:srgbClr val="000000">
                              <a:alpha val="43137"/>
                            </a:srgbClr>
                          </a:outerShdw>
                        </a:effectLst>
                        <a:latin typeface="Arial Black" pitchFamily="34" charset="0"/>
                      </a:endParaRPr>
                    </a:p>
                  </a:txBody>
                  <a:tcPr/>
                </a:tc>
                <a:tc>
                  <a:txBody>
                    <a:bodyPr/>
                    <a:lstStyle/>
                    <a:p>
                      <a:r>
                        <a:rPr lang="en-US" dirty="0" smtClean="0">
                          <a:effectLst>
                            <a:outerShdw blurRad="38100" dist="38100" dir="2700000" algn="tl">
                              <a:srgbClr val="000000">
                                <a:alpha val="43137"/>
                              </a:srgbClr>
                            </a:outerShdw>
                          </a:effectLst>
                          <a:latin typeface="Arial Black" pitchFamily="34" charset="0"/>
                        </a:rPr>
                        <a:t>2016 F</a:t>
                      </a:r>
                      <a:endParaRPr lang="ru-RU" dirty="0">
                        <a:effectLst>
                          <a:outerShdw blurRad="38100" dist="38100" dir="2700000" algn="tl">
                            <a:srgbClr val="000000">
                              <a:alpha val="43137"/>
                            </a:srgbClr>
                          </a:outerShdw>
                        </a:effectLst>
                        <a:latin typeface="Arial Black" pitchFamily="34" charset="0"/>
                      </a:endParaRPr>
                    </a:p>
                  </a:txBody>
                  <a:tcPr/>
                </a:tc>
                <a:tc>
                  <a:txBody>
                    <a:bodyPr/>
                    <a:lstStyle/>
                    <a:p>
                      <a:r>
                        <a:rPr lang="en-US" dirty="0" smtClean="0">
                          <a:effectLst>
                            <a:outerShdw blurRad="38100" dist="38100" dir="2700000" algn="tl">
                              <a:srgbClr val="000000">
                                <a:alpha val="43137"/>
                              </a:srgbClr>
                            </a:outerShdw>
                          </a:effectLst>
                          <a:latin typeface="Arial Black" pitchFamily="34" charset="0"/>
                        </a:rPr>
                        <a:t>2017F</a:t>
                      </a:r>
                      <a:endParaRPr lang="ru-RU" dirty="0">
                        <a:effectLst>
                          <a:outerShdw blurRad="38100" dist="38100" dir="2700000" algn="tl">
                            <a:srgbClr val="000000">
                              <a:alpha val="43137"/>
                            </a:srgbClr>
                          </a:outerShdw>
                        </a:effectLst>
                        <a:latin typeface="Arial Black" pitchFamily="34" charset="0"/>
                      </a:endParaRPr>
                    </a:p>
                  </a:txBody>
                  <a:tcPr/>
                </a:tc>
              </a:tr>
              <a:tr h="325622">
                <a:tc>
                  <a:txBody>
                    <a:bodyPr/>
                    <a:lstStyle/>
                    <a:p>
                      <a:r>
                        <a:rPr lang="en-US" sz="1400" dirty="0" smtClean="0">
                          <a:latin typeface="Arial Black" pitchFamily="34" charset="0"/>
                        </a:rPr>
                        <a:t>GDP,  USD billion</a:t>
                      </a:r>
                      <a:endParaRPr lang="ru-RU" sz="1400" dirty="0">
                        <a:latin typeface="Arial Black" pitchFamily="34" charset="0"/>
                      </a:endParaRPr>
                    </a:p>
                  </a:txBody>
                  <a:tcPr/>
                </a:tc>
                <a:tc>
                  <a:txBody>
                    <a:bodyPr/>
                    <a:lstStyle/>
                    <a:p>
                      <a:r>
                        <a:rPr lang="en-US" sz="1600" dirty="0" smtClean="0">
                          <a:latin typeface="Arial Black" pitchFamily="34" charset="0"/>
                        </a:rPr>
                        <a:t>163</a:t>
                      </a:r>
                      <a:endParaRPr lang="ru-RU" sz="1600" dirty="0">
                        <a:latin typeface="Arial Black" pitchFamily="34" charset="0"/>
                      </a:endParaRPr>
                    </a:p>
                  </a:txBody>
                  <a:tcPr/>
                </a:tc>
                <a:tc>
                  <a:txBody>
                    <a:bodyPr/>
                    <a:lstStyle/>
                    <a:p>
                      <a:r>
                        <a:rPr lang="en-US" sz="1600" dirty="0" smtClean="0">
                          <a:latin typeface="Arial Black" pitchFamily="34" charset="0"/>
                        </a:rPr>
                        <a:t>173</a:t>
                      </a:r>
                      <a:endParaRPr lang="ru-RU" sz="1600" dirty="0">
                        <a:latin typeface="Arial Black" pitchFamily="34" charset="0"/>
                      </a:endParaRPr>
                    </a:p>
                  </a:txBody>
                  <a:tcPr/>
                </a:tc>
                <a:tc>
                  <a:txBody>
                    <a:bodyPr/>
                    <a:lstStyle/>
                    <a:p>
                      <a:r>
                        <a:rPr lang="en-US" sz="1600" dirty="0" smtClean="0">
                          <a:latin typeface="Arial Black" pitchFamily="34" charset="0"/>
                        </a:rPr>
                        <a:t>180</a:t>
                      </a:r>
                      <a:endParaRPr lang="ru-RU" sz="1600" dirty="0">
                        <a:latin typeface="Arial Black" pitchFamily="34" charset="0"/>
                      </a:endParaRPr>
                    </a:p>
                  </a:txBody>
                  <a:tcPr/>
                </a:tc>
                <a:tc>
                  <a:txBody>
                    <a:bodyPr/>
                    <a:lstStyle/>
                    <a:p>
                      <a:r>
                        <a:rPr lang="en-US" sz="1600" dirty="0" smtClean="0">
                          <a:latin typeface="Arial Black" pitchFamily="34" charset="0"/>
                        </a:rPr>
                        <a:t>130</a:t>
                      </a:r>
                      <a:endParaRPr lang="ru-RU" sz="1600" dirty="0">
                        <a:latin typeface="Arial Black" pitchFamily="34" charset="0"/>
                      </a:endParaRPr>
                    </a:p>
                  </a:txBody>
                  <a:tcPr/>
                </a:tc>
                <a:tc>
                  <a:txBody>
                    <a:bodyPr/>
                    <a:lstStyle/>
                    <a:p>
                      <a:r>
                        <a:rPr lang="en-US" sz="1600" dirty="0" smtClean="0">
                          <a:latin typeface="Arial Black" pitchFamily="34" charset="0"/>
                        </a:rPr>
                        <a:t>87</a:t>
                      </a:r>
                      <a:endParaRPr lang="ru-RU" sz="1600" dirty="0">
                        <a:latin typeface="Arial Black" pitchFamily="34" charset="0"/>
                      </a:endParaRPr>
                    </a:p>
                  </a:txBody>
                  <a:tcPr/>
                </a:tc>
                <a:tc>
                  <a:txBody>
                    <a:bodyPr/>
                    <a:lstStyle/>
                    <a:p>
                      <a:r>
                        <a:rPr lang="en-US" sz="1600" dirty="0" smtClean="0">
                          <a:latin typeface="Arial Black" pitchFamily="34" charset="0"/>
                        </a:rPr>
                        <a:t>88</a:t>
                      </a:r>
                      <a:endParaRPr lang="ru-RU" sz="1600" dirty="0">
                        <a:latin typeface="Arial Black" pitchFamily="34" charset="0"/>
                      </a:endParaRPr>
                    </a:p>
                  </a:txBody>
                  <a:tcPr/>
                </a:tc>
                <a:tc>
                  <a:txBody>
                    <a:bodyPr/>
                    <a:lstStyle/>
                    <a:p>
                      <a:r>
                        <a:rPr lang="en-US" sz="1600" dirty="0" smtClean="0">
                          <a:latin typeface="Arial Black" pitchFamily="34" charset="0"/>
                        </a:rPr>
                        <a:t>92</a:t>
                      </a:r>
                      <a:endParaRPr lang="ru-RU" sz="1600" dirty="0">
                        <a:latin typeface="Arial Black" pitchFamily="34" charset="0"/>
                      </a:endParaRPr>
                    </a:p>
                  </a:txBody>
                  <a:tcPr/>
                </a:tc>
              </a:tr>
              <a:tr h="534821">
                <a:tc>
                  <a:txBody>
                    <a:bodyPr/>
                    <a:lstStyle/>
                    <a:p>
                      <a:r>
                        <a:rPr lang="en-US" sz="1400" dirty="0" smtClean="0">
                          <a:latin typeface="Arial Black" pitchFamily="34" charset="0"/>
                        </a:rPr>
                        <a:t>Real</a:t>
                      </a:r>
                      <a:r>
                        <a:rPr lang="en-US" sz="1400" baseline="0" dirty="0" smtClean="0">
                          <a:latin typeface="Arial Black" pitchFamily="34" charset="0"/>
                        </a:rPr>
                        <a:t> GDP Growth, % </a:t>
                      </a:r>
                      <a:r>
                        <a:rPr lang="en-US" sz="1400" baseline="0" dirty="0" err="1" smtClean="0">
                          <a:latin typeface="Arial Black" pitchFamily="34" charset="0"/>
                        </a:rPr>
                        <a:t>yoy</a:t>
                      </a:r>
                      <a:endParaRPr lang="ru-RU" sz="1400" dirty="0">
                        <a:latin typeface="Arial Black" pitchFamily="34" charset="0"/>
                      </a:endParaRPr>
                    </a:p>
                  </a:txBody>
                  <a:tcPr/>
                </a:tc>
                <a:tc>
                  <a:txBody>
                    <a:bodyPr/>
                    <a:lstStyle/>
                    <a:p>
                      <a:r>
                        <a:rPr lang="en-US" sz="1600" dirty="0" smtClean="0">
                          <a:latin typeface="Arial Black" pitchFamily="34" charset="0"/>
                        </a:rPr>
                        <a:t>5,5</a:t>
                      </a:r>
                      <a:endParaRPr lang="ru-RU" sz="1600" dirty="0">
                        <a:latin typeface="Arial Black" pitchFamily="34" charset="0"/>
                      </a:endParaRPr>
                    </a:p>
                  </a:txBody>
                  <a:tcPr/>
                </a:tc>
                <a:tc>
                  <a:txBody>
                    <a:bodyPr/>
                    <a:lstStyle/>
                    <a:p>
                      <a:r>
                        <a:rPr lang="en-US" sz="1600" dirty="0" smtClean="0">
                          <a:latin typeface="Arial Black" pitchFamily="34" charset="0"/>
                        </a:rPr>
                        <a:t>0,2</a:t>
                      </a:r>
                      <a:endParaRPr lang="ru-RU" sz="1600" dirty="0">
                        <a:latin typeface="Arial Black" pitchFamily="34" charset="0"/>
                      </a:endParaRPr>
                    </a:p>
                  </a:txBody>
                  <a:tcPr/>
                </a:tc>
                <a:tc>
                  <a:txBody>
                    <a:bodyPr/>
                    <a:lstStyle/>
                    <a:p>
                      <a:r>
                        <a:rPr lang="en-US" sz="1600" dirty="0" smtClean="0">
                          <a:latin typeface="Arial Black" pitchFamily="34" charset="0"/>
                        </a:rPr>
                        <a:t>0,0</a:t>
                      </a:r>
                      <a:endParaRPr lang="ru-RU" sz="1600" dirty="0">
                        <a:latin typeface="Arial Black" pitchFamily="34" charset="0"/>
                      </a:endParaRPr>
                    </a:p>
                  </a:txBody>
                  <a:tcPr/>
                </a:tc>
                <a:tc>
                  <a:txBody>
                    <a:bodyPr/>
                    <a:lstStyle/>
                    <a:p>
                      <a:r>
                        <a:rPr lang="en-US" sz="1600" dirty="0" smtClean="0">
                          <a:latin typeface="Arial Black" pitchFamily="34" charset="0"/>
                        </a:rPr>
                        <a:t>-6,6</a:t>
                      </a:r>
                      <a:endParaRPr lang="ru-RU" sz="1600" dirty="0">
                        <a:latin typeface="Arial Black" pitchFamily="34" charset="0"/>
                      </a:endParaRPr>
                    </a:p>
                  </a:txBody>
                  <a:tcPr/>
                </a:tc>
                <a:tc>
                  <a:txBody>
                    <a:bodyPr/>
                    <a:lstStyle/>
                    <a:p>
                      <a:r>
                        <a:rPr lang="en-US" sz="1600" dirty="0" smtClean="0">
                          <a:latin typeface="Arial Black" pitchFamily="34" charset="0"/>
                        </a:rPr>
                        <a:t>-9,9</a:t>
                      </a:r>
                      <a:endParaRPr lang="ru-RU" sz="1600" dirty="0">
                        <a:latin typeface="Arial Black" pitchFamily="34" charset="0"/>
                      </a:endParaRPr>
                    </a:p>
                  </a:txBody>
                  <a:tcPr/>
                </a:tc>
                <a:tc>
                  <a:txBody>
                    <a:bodyPr/>
                    <a:lstStyle/>
                    <a:p>
                      <a:r>
                        <a:rPr lang="en-US" sz="1600" dirty="0" smtClean="0">
                          <a:latin typeface="Arial Black" pitchFamily="34" charset="0"/>
                        </a:rPr>
                        <a:t>2,0</a:t>
                      </a:r>
                      <a:endParaRPr lang="ru-RU" sz="1600" dirty="0">
                        <a:latin typeface="Arial Black" pitchFamily="34" charset="0"/>
                      </a:endParaRPr>
                    </a:p>
                  </a:txBody>
                  <a:tcPr/>
                </a:tc>
                <a:tc>
                  <a:txBody>
                    <a:bodyPr/>
                    <a:lstStyle/>
                    <a:p>
                      <a:r>
                        <a:rPr lang="en-US" sz="1600" dirty="0" smtClean="0">
                          <a:latin typeface="Arial Black" pitchFamily="34" charset="0"/>
                        </a:rPr>
                        <a:t>3,0</a:t>
                      </a:r>
                      <a:endParaRPr lang="ru-RU" sz="1600" dirty="0">
                        <a:latin typeface="Arial Black" pitchFamily="34" charset="0"/>
                      </a:endParaRPr>
                    </a:p>
                  </a:txBody>
                  <a:tcPr/>
                </a:tc>
              </a:tr>
              <a:tr h="489739">
                <a:tc>
                  <a:txBody>
                    <a:bodyPr/>
                    <a:lstStyle/>
                    <a:p>
                      <a:r>
                        <a:rPr lang="en-US" sz="1400" dirty="0" smtClean="0">
                          <a:latin typeface="Arial Black" pitchFamily="34" charset="0"/>
                        </a:rPr>
                        <a:t>Fiscal  Balance, % of GDP</a:t>
                      </a:r>
                      <a:endParaRPr lang="ru-RU" sz="1400" dirty="0">
                        <a:latin typeface="Arial Black" pitchFamily="34" charset="0"/>
                      </a:endParaRPr>
                    </a:p>
                  </a:txBody>
                  <a:tcPr/>
                </a:tc>
                <a:tc>
                  <a:txBody>
                    <a:bodyPr/>
                    <a:lstStyle/>
                    <a:p>
                      <a:r>
                        <a:rPr lang="en-US" sz="1600" dirty="0" smtClean="0">
                          <a:latin typeface="Arial Black" pitchFamily="34" charset="0"/>
                        </a:rPr>
                        <a:t>-4,3</a:t>
                      </a:r>
                      <a:endParaRPr lang="ru-RU" sz="1600" dirty="0">
                        <a:latin typeface="Arial Black" pitchFamily="34" charset="0"/>
                      </a:endParaRPr>
                    </a:p>
                  </a:txBody>
                  <a:tcPr/>
                </a:tc>
                <a:tc>
                  <a:txBody>
                    <a:bodyPr/>
                    <a:lstStyle/>
                    <a:p>
                      <a:r>
                        <a:rPr lang="en-US" sz="1600" dirty="0" smtClean="0">
                          <a:latin typeface="Arial Black" pitchFamily="34" charset="0"/>
                        </a:rPr>
                        <a:t>-5,5</a:t>
                      </a:r>
                      <a:endParaRPr lang="ru-RU" sz="1600" dirty="0">
                        <a:latin typeface="Arial Black" pitchFamily="34" charset="0"/>
                      </a:endParaRPr>
                    </a:p>
                  </a:txBody>
                  <a:tcPr/>
                </a:tc>
                <a:tc>
                  <a:txBody>
                    <a:bodyPr/>
                    <a:lstStyle/>
                    <a:p>
                      <a:r>
                        <a:rPr lang="en-US" sz="1600" dirty="0" smtClean="0">
                          <a:latin typeface="Arial Black" pitchFamily="34" charset="0"/>
                        </a:rPr>
                        <a:t>-6,5</a:t>
                      </a:r>
                      <a:endParaRPr lang="ru-RU" sz="1600" dirty="0">
                        <a:latin typeface="Arial Black" pitchFamily="34" charset="0"/>
                      </a:endParaRPr>
                    </a:p>
                  </a:txBody>
                  <a:tcPr/>
                </a:tc>
                <a:tc>
                  <a:txBody>
                    <a:bodyPr/>
                    <a:lstStyle/>
                    <a:p>
                      <a:r>
                        <a:rPr lang="en-US" sz="1600" dirty="0" smtClean="0">
                          <a:latin typeface="Arial Black" pitchFamily="34" charset="0"/>
                        </a:rPr>
                        <a:t>-11,7</a:t>
                      </a:r>
                      <a:endParaRPr lang="ru-RU" sz="1600" dirty="0">
                        <a:latin typeface="Arial Black" pitchFamily="34" charset="0"/>
                      </a:endParaRPr>
                    </a:p>
                  </a:txBody>
                  <a:tcPr/>
                </a:tc>
                <a:tc>
                  <a:txBody>
                    <a:bodyPr/>
                    <a:lstStyle/>
                    <a:p>
                      <a:r>
                        <a:rPr lang="en-US" sz="1600" dirty="0" smtClean="0">
                          <a:latin typeface="Arial Black" pitchFamily="34" charset="0"/>
                        </a:rPr>
                        <a:t>-2,1</a:t>
                      </a:r>
                      <a:endParaRPr lang="ru-RU" sz="1600" dirty="0">
                        <a:latin typeface="Arial Black" pitchFamily="34" charset="0"/>
                      </a:endParaRPr>
                    </a:p>
                  </a:txBody>
                  <a:tcPr/>
                </a:tc>
                <a:tc>
                  <a:txBody>
                    <a:bodyPr/>
                    <a:lstStyle/>
                    <a:p>
                      <a:r>
                        <a:rPr lang="en-US" sz="1600" dirty="0" smtClean="0">
                          <a:latin typeface="Arial Black" pitchFamily="34" charset="0"/>
                        </a:rPr>
                        <a:t>-4,0</a:t>
                      </a:r>
                      <a:endParaRPr lang="ru-RU" sz="1600" dirty="0">
                        <a:latin typeface="Arial Black" pitchFamily="34" charset="0"/>
                      </a:endParaRPr>
                    </a:p>
                  </a:txBody>
                  <a:tcPr/>
                </a:tc>
                <a:tc>
                  <a:txBody>
                    <a:bodyPr/>
                    <a:lstStyle/>
                    <a:p>
                      <a:r>
                        <a:rPr lang="en-US" sz="1600" dirty="0" smtClean="0">
                          <a:latin typeface="Arial Black" pitchFamily="34" charset="0"/>
                        </a:rPr>
                        <a:t>-3,0</a:t>
                      </a:r>
                      <a:endParaRPr lang="ru-RU" sz="1600" dirty="0">
                        <a:latin typeface="Arial Black" pitchFamily="34" charset="0"/>
                      </a:endParaRPr>
                    </a:p>
                  </a:txBody>
                  <a:tcPr/>
                </a:tc>
              </a:tr>
              <a:tr h="691396">
                <a:tc>
                  <a:txBody>
                    <a:bodyPr/>
                    <a:lstStyle/>
                    <a:p>
                      <a:r>
                        <a:rPr lang="en-US" sz="1400" dirty="0" smtClean="0">
                          <a:latin typeface="Arial Black" pitchFamily="34" charset="0"/>
                        </a:rPr>
                        <a:t>Public Debt,</a:t>
                      </a:r>
                      <a:r>
                        <a:rPr lang="en-US" sz="1400" baseline="0" dirty="0" smtClean="0">
                          <a:latin typeface="Arial Black" pitchFamily="34" charset="0"/>
                        </a:rPr>
                        <a:t> External and Domestic,% of GDP</a:t>
                      </a:r>
                      <a:endParaRPr lang="ru-RU" sz="1400" dirty="0">
                        <a:latin typeface="Arial Black" pitchFamily="34" charset="0"/>
                      </a:endParaRPr>
                    </a:p>
                  </a:txBody>
                  <a:tcPr/>
                </a:tc>
                <a:tc>
                  <a:txBody>
                    <a:bodyPr/>
                    <a:lstStyle/>
                    <a:p>
                      <a:r>
                        <a:rPr lang="en-US" sz="1600" dirty="0" smtClean="0">
                          <a:latin typeface="Arial Black" pitchFamily="34" charset="0"/>
                        </a:rPr>
                        <a:t>36,4</a:t>
                      </a:r>
                      <a:endParaRPr lang="ru-RU" sz="1600" dirty="0">
                        <a:latin typeface="Arial Black" pitchFamily="34" charset="0"/>
                      </a:endParaRPr>
                    </a:p>
                  </a:txBody>
                  <a:tcPr/>
                </a:tc>
                <a:tc>
                  <a:txBody>
                    <a:bodyPr/>
                    <a:lstStyle/>
                    <a:p>
                      <a:r>
                        <a:rPr lang="en-US" sz="1600" dirty="0" smtClean="0">
                          <a:latin typeface="Arial Black" pitchFamily="34" charset="0"/>
                        </a:rPr>
                        <a:t>36,6</a:t>
                      </a:r>
                      <a:endParaRPr lang="ru-RU" sz="1600" dirty="0">
                        <a:latin typeface="Arial Black" pitchFamily="34" charset="0"/>
                      </a:endParaRPr>
                    </a:p>
                  </a:txBody>
                  <a:tcPr/>
                </a:tc>
                <a:tc>
                  <a:txBody>
                    <a:bodyPr/>
                    <a:lstStyle/>
                    <a:p>
                      <a:r>
                        <a:rPr lang="en-US" sz="1600" dirty="0" smtClean="0">
                          <a:latin typeface="Arial Black" pitchFamily="34" charset="0"/>
                        </a:rPr>
                        <a:t>40,4</a:t>
                      </a:r>
                      <a:endParaRPr lang="ru-RU" sz="1600" dirty="0">
                        <a:latin typeface="Arial Black" pitchFamily="34" charset="0"/>
                      </a:endParaRPr>
                    </a:p>
                  </a:txBody>
                  <a:tcPr/>
                </a:tc>
                <a:tc>
                  <a:txBody>
                    <a:bodyPr/>
                    <a:lstStyle/>
                    <a:p>
                      <a:r>
                        <a:rPr lang="en-US" sz="1600" dirty="0" smtClean="0">
                          <a:latin typeface="Arial Black" pitchFamily="34" charset="0"/>
                        </a:rPr>
                        <a:t>69,4</a:t>
                      </a:r>
                      <a:endParaRPr lang="ru-RU" sz="1600" dirty="0">
                        <a:latin typeface="Arial Black" pitchFamily="34" charset="0"/>
                      </a:endParaRPr>
                    </a:p>
                  </a:txBody>
                  <a:tcPr/>
                </a:tc>
                <a:tc>
                  <a:txBody>
                    <a:bodyPr/>
                    <a:lstStyle/>
                    <a:p>
                      <a:r>
                        <a:rPr lang="en-US" sz="1600" dirty="0" smtClean="0">
                          <a:latin typeface="Arial Black" pitchFamily="34" charset="0"/>
                        </a:rPr>
                        <a:t>80,1</a:t>
                      </a:r>
                      <a:endParaRPr lang="ru-RU" sz="1600" dirty="0">
                        <a:latin typeface="Arial Black" pitchFamily="34" charset="0"/>
                      </a:endParaRPr>
                    </a:p>
                  </a:txBody>
                  <a:tcPr/>
                </a:tc>
                <a:tc>
                  <a:txBody>
                    <a:bodyPr/>
                    <a:lstStyle/>
                    <a:p>
                      <a:r>
                        <a:rPr lang="en-US" sz="1600" dirty="0" smtClean="0">
                          <a:latin typeface="Arial Black" pitchFamily="34" charset="0"/>
                        </a:rPr>
                        <a:t>84,4</a:t>
                      </a:r>
                      <a:endParaRPr lang="ru-RU" sz="1600" dirty="0">
                        <a:latin typeface="Arial Black" pitchFamily="34" charset="0"/>
                      </a:endParaRPr>
                    </a:p>
                  </a:txBody>
                  <a:tcPr/>
                </a:tc>
                <a:tc>
                  <a:txBody>
                    <a:bodyPr/>
                    <a:lstStyle/>
                    <a:p>
                      <a:r>
                        <a:rPr lang="en-US" sz="1600" dirty="0" smtClean="0">
                          <a:latin typeface="Arial Black" pitchFamily="34" charset="0"/>
                        </a:rPr>
                        <a:t>82,0</a:t>
                      </a:r>
                      <a:endParaRPr lang="ru-RU" sz="1600" dirty="0">
                        <a:latin typeface="Arial Black" pitchFamily="34" charset="0"/>
                      </a:endParaRPr>
                    </a:p>
                  </a:txBody>
                  <a:tcPr/>
                </a:tc>
              </a:tr>
              <a:tr h="534821">
                <a:tc>
                  <a:txBody>
                    <a:bodyPr/>
                    <a:lstStyle/>
                    <a:p>
                      <a:r>
                        <a:rPr lang="en-US" sz="1400" dirty="0" smtClean="0">
                          <a:latin typeface="Arial Black" pitchFamily="34" charset="0"/>
                        </a:rPr>
                        <a:t>Consumer </a:t>
                      </a:r>
                      <a:r>
                        <a:rPr lang="en-US" sz="1400" smtClean="0">
                          <a:latin typeface="Arial Black" pitchFamily="34" charset="0"/>
                        </a:rPr>
                        <a:t>Inflation,%</a:t>
                      </a:r>
                      <a:r>
                        <a:rPr lang="en-US" sz="1400" dirty="0" err="1" smtClean="0">
                          <a:latin typeface="Arial Black" pitchFamily="34" charset="0"/>
                        </a:rPr>
                        <a:t>yoy</a:t>
                      </a:r>
                      <a:endParaRPr lang="ru-RU" sz="1400" dirty="0">
                        <a:latin typeface="Arial Black" pitchFamily="34" charset="0"/>
                      </a:endParaRPr>
                    </a:p>
                  </a:txBody>
                  <a:tcPr/>
                </a:tc>
                <a:tc>
                  <a:txBody>
                    <a:bodyPr/>
                    <a:lstStyle/>
                    <a:p>
                      <a:r>
                        <a:rPr lang="en-US" sz="1600" dirty="0" smtClean="0">
                          <a:latin typeface="Arial Black" pitchFamily="34" charset="0"/>
                        </a:rPr>
                        <a:t>4,6</a:t>
                      </a:r>
                      <a:endParaRPr lang="ru-RU" sz="1600" dirty="0">
                        <a:latin typeface="Arial Black" pitchFamily="34" charset="0"/>
                      </a:endParaRPr>
                    </a:p>
                  </a:txBody>
                  <a:tcPr/>
                </a:tc>
                <a:tc>
                  <a:txBody>
                    <a:bodyPr/>
                    <a:lstStyle/>
                    <a:p>
                      <a:r>
                        <a:rPr lang="en-US" sz="1600" dirty="0" smtClean="0">
                          <a:latin typeface="Arial Black" pitchFamily="34" charset="0"/>
                        </a:rPr>
                        <a:t>-0,2</a:t>
                      </a:r>
                      <a:endParaRPr lang="ru-RU" sz="1600" dirty="0">
                        <a:latin typeface="Arial Black" pitchFamily="34" charset="0"/>
                      </a:endParaRPr>
                    </a:p>
                  </a:txBody>
                  <a:tcPr/>
                </a:tc>
                <a:tc>
                  <a:txBody>
                    <a:bodyPr/>
                    <a:lstStyle/>
                    <a:p>
                      <a:r>
                        <a:rPr lang="en-US" sz="1600" dirty="0" smtClean="0">
                          <a:latin typeface="Arial Black" pitchFamily="34" charset="0"/>
                        </a:rPr>
                        <a:t>0,5</a:t>
                      </a:r>
                      <a:endParaRPr lang="ru-RU" sz="1600" dirty="0">
                        <a:latin typeface="Arial Black" pitchFamily="34" charset="0"/>
                      </a:endParaRPr>
                    </a:p>
                  </a:txBody>
                  <a:tcPr/>
                </a:tc>
                <a:tc>
                  <a:txBody>
                    <a:bodyPr/>
                    <a:lstStyle/>
                    <a:p>
                      <a:r>
                        <a:rPr lang="en-US" sz="1600" dirty="0" smtClean="0">
                          <a:latin typeface="Arial Black" pitchFamily="34" charset="0"/>
                        </a:rPr>
                        <a:t>24,9</a:t>
                      </a:r>
                      <a:endParaRPr lang="ru-RU" sz="1600" dirty="0">
                        <a:latin typeface="Arial Black" pitchFamily="34" charset="0"/>
                      </a:endParaRPr>
                    </a:p>
                  </a:txBody>
                  <a:tcPr/>
                </a:tc>
                <a:tc>
                  <a:txBody>
                    <a:bodyPr/>
                    <a:lstStyle/>
                    <a:p>
                      <a:r>
                        <a:rPr lang="en-US" sz="1600" dirty="0" smtClean="0">
                          <a:latin typeface="Arial Black" pitchFamily="34" charset="0"/>
                        </a:rPr>
                        <a:t>43,3</a:t>
                      </a:r>
                      <a:endParaRPr lang="ru-RU" sz="1600" dirty="0">
                        <a:latin typeface="Arial Black" pitchFamily="34" charset="0"/>
                      </a:endParaRPr>
                    </a:p>
                  </a:txBody>
                  <a:tcPr/>
                </a:tc>
                <a:tc>
                  <a:txBody>
                    <a:bodyPr/>
                    <a:lstStyle/>
                    <a:p>
                      <a:r>
                        <a:rPr lang="en-US" sz="1600" dirty="0" smtClean="0">
                          <a:latin typeface="Arial Black" pitchFamily="34" charset="0"/>
                        </a:rPr>
                        <a:t>12,4</a:t>
                      </a:r>
                      <a:endParaRPr lang="ru-RU" sz="1600" dirty="0">
                        <a:latin typeface="Arial Black" pitchFamily="34" charset="0"/>
                      </a:endParaRPr>
                    </a:p>
                  </a:txBody>
                  <a:tcPr/>
                </a:tc>
                <a:tc>
                  <a:txBody>
                    <a:bodyPr/>
                    <a:lstStyle/>
                    <a:p>
                      <a:r>
                        <a:rPr lang="en-US" sz="1600" dirty="0" smtClean="0">
                          <a:latin typeface="Arial Black" pitchFamily="34" charset="0"/>
                        </a:rPr>
                        <a:t>10,0</a:t>
                      </a:r>
                      <a:endParaRPr lang="ru-RU" sz="1600" dirty="0">
                        <a:latin typeface="Arial Black" pitchFamily="34" charset="0"/>
                      </a:endParaRPr>
                    </a:p>
                  </a:txBody>
                  <a:tcPr/>
                </a:tc>
              </a:tr>
              <a:tr h="534821">
                <a:tc>
                  <a:txBody>
                    <a:bodyPr/>
                    <a:lstStyle/>
                    <a:p>
                      <a:r>
                        <a:rPr lang="en-US" sz="1400" dirty="0" err="1" smtClean="0">
                          <a:latin typeface="Arial Black" pitchFamily="34" charset="0"/>
                        </a:rPr>
                        <a:t>Hryvnia</a:t>
                      </a:r>
                      <a:r>
                        <a:rPr lang="en-US" sz="1400" baseline="0" dirty="0" smtClean="0">
                          <a:latin typeface="Arial Black" pitchFamily="34" charset="0"/>
                        </a:rPr>
                        <a:t> Exchange Rate per USD</a:t>
                      </a:r>
                      <a:endParaRPr lang="ru-RU" sz="1400" dirty="0">
                        <a:latin typeface="Arial Black" pitchFamily="34" charset="0"/>
                      </a:endParaRPr>
                    </a:p>
                  </a:txBody>
                  <a:tcPr/>
                </a:tc>
                <a:tc>
                  <a:txBody>
                    <a:bodyPr/>
                    <a:lstStyle/>
                    <a:p>
                      <a:r>
                        <a:rPr lang="en-US" sz="1600" dirty="0" smtClean="0">
                          <a:latin typeface="Arial Black" pitchFamily="34" charset="0"/>
                        </a:rPr>
                        <a:t>8,0</a:t>
                      </a:r>
                      <a:endParaRPr lang="ru-RU" sz="1600" dirty="0">
                        <a:latin typeface="Arial Black" pitchFamily="34" charset="0"/>
                      </a:endParaRPr>
                    </a:p>
                  </a:txBody>
                  <a:tcPr/>
                </a:tc>
                <a:tc>
                  <a:txBody>
                    <a:bodyPr/>
                    <a:lstStyle/>
                    <a:p>
                      <a:r>
                        <a:rPr lang="en-US" sz="1600" dirty="0" smtClean="0">
                          <a:latin typeface="Arial Black" pitchFamily="34" charset="0"/>
                        </a:rPr>
                        <a:t>8,1</a:t>
                      </a:r>
                      <a:endParaRPr lang="ru-RU" sz="1600" dirty="0">
                        <a:latin typeface="Arial Black" pitchFamily="34" charset="0"/>
                      </a:endParaRPr>
                    </a:p>
                  </a:txBody>
                  <a:tcPr/>
                </a:tc>
                <a:tc>
                  <a:txBody>
                    <a:bodyPr/>
                    <a:lstStyle/>
                    <a:p>
                      <a:r>
                        <a:rPr lang="en-US" sz="1600" dirty="0" smtClean="0">
                          <a:latin typeface="Arial Black" pitchFamily="34" charset="0"/>
                        </a:rPr>
                        <a:t>8,2</a:t>
                      </a:r>
                      <a:endParaRPr lang="ru-RU" sz="1600" dirty="0">
                        <a:latin typeface="Arial Black" pitchFamily="34" charset="0"/>
                      </a:endParaRPr>
                    </a:p>
                  </a:txBody>
                  <a:tcPr/>
                </a:tc>
                <a:tc>
                  <a:txBody>
                    <a:bodyPr/>
                    <a:lstStyle/>
                    <a:p>
                      <a:r>
                        <a:rPr lang="en-US" sz="1600" dirty="0" smtClean="0">
                          <a:latin typeface="Arial Black" pitchFamily="34" charset="0"/>
                        </a:rPr>
                        <a:t>15,8</a:t>
                      </a:r>
                      <a:endParaRPr lang="ru-RU" sz="1600" dirty="0">
                        <a:latin typeface="Arial Black" pitchFamily="34" charset="0"/>
                      </a:endParaRPr>
                    </a:p>
                  </a:txBody>
                  <a:tcPr/>
                </a:tc>
                <a:tc>
                  <a:txBody>
                    <a:bodyPr/>
                    <a:lstStyle/>
                    <a:p>
                      <a:r>
                        <a:rPr lang="en-US" sz="1600" dirty="0" smtClean="0">
                          <a:latin typeface="Arial Black" pitchFamily="34" charset="0"/>
                        </a:rPr>
                        <a:t>24,0</a:t>
                      </a:r>
                      <a:endParaRPr lang="ru-RU" sz="1600" dirty="0">
                        <a:latin typeface="Arial Black" pitchFamily="34" charset="0"/>
                      </a:endParaRPr>
                    </a:p>
                  </a:txBody>
                  <a:tcPr/>
                </a:tc>
                <a:tc>
                  <a:txBody>
                    <a:bodyPr/>
                    <a:lstStyle/>
                    <a:p>
                      <a:r>
                        <a:rPr lang="en-US" sz="1600" dirty="0" smtClean="0">
                          <a:latin typeface="Arial Black" pitchFamily="34" charset="0"/>
                        </a:rPr>
                        <a:t>27,0</a:t>
                      </a:r>
                      <a:endParaRPr lang="ru-RU" sz="1600" dirty="0">
                        <a:latin typeface="Arial Black" pitchFamily="34" charset="0"/>
                      </a:endParaRPr>
                    </a:p>
                  </a:txBody>
                  <a:tcPr/>
                </a:tc>
                <a:tc>
                  <a:txBody>
                    <a:bodyPr/>
                    <a:lstStyle/>
                    <a:p>
                      <a:r>
                        <a:rPr lang="en-US" sz="1600" dirty="0" smtClean="0">
                          <a:latin typeface="Arial Black" pitchFamily="34" charset="0"/>
                        </a:rPr>
                        <a:t>28,0</a:t>
                      </a:r>
                      <a:endParaRPr lang="ru-RU" sz="1600" dirty="0">
                        <a:latin typeface="Arial Black" pitchFamily="34" charset="0"/>
                      </a:endParaRPr>
                    </a:p>
                  </a:txBody>
                  <a:tcPr/>
                </a:tc>
              </a:tr>
              <a:tr h="534821">
                <a:tc>
                  <a:txBody>
                    <a:bodyPr/>
                    <a:lstStyle/>
                    <a:p>
                      <a:r>
                        <a:rPr lang="en-US" sz="1400" dirty="0" smtClean="0">
                          <a:latin typeface="Arial Black" pitchFamily="34" charset="0"/>
                        </a:rPr>
                        <a:t>Current  Account Balance,% of GDP</a:t>
                      </a:r>
                      <a:endParaRPr lang="ru-RU" sz="1400" dirty="0">
                        <a:latin typeface="Arial Black" pitchFamily="34" charset="0"/>
                      </a:endParaRPr>
                    </a:p>
                  </a:txBody>
                  <a:tcPr/>
                </a:tc>
                <a:tc>
                  <a:txBody>
                    <a:bodyPr/>
                    <a:lstStyle/>
                    <a:p>
                      <a:r>
                        <a:rPr lang="en-US" sz="1600" dirty="0" smtClean="0">
                          <a:latin typeface="Arial Black" pitchFamily="34" charset="0"/>
                        </a:rPr>
                        <a:t>-6,3</a:t>
                      </a:r>
                      <a:endParaRPr lang="ru-RU" sz="1600" dirty="0">
                        <a:latin typeface="Arial Black" pitchFamily="34" charset="0"/>
                      </a:endParaRPr>
                    </a:p>
                  </a:txBody>
                  <a:tcPr/>
                </a:tc>
                <a:tc>
                  <a:txBody>
                    <a:bodyPr/>
                    <a:lstStyle/>
                    <a:p>
                      <a:r>
                        <a:rPr lang="en-US" sz="1600" dirty="0" smtClean="0">
                          <a:latin typeface="Arial Black" pitchFamily="34" charset="0"/>
                        </a:rPr>
                        <a:t>-8,3</a:t>
                      </a:r>
                      <a:endParaRPr lang="ru-RU" sz="1600" dirty="0">
                        <a:latin typeface="Arial Black" pitchFamily="34" charset="0"/>
                      </a:endParaRPr>
                    </a:p>
                  </a:txBody>
                  <a:tcPr/>
                </a:tc>
                <a:tc>
                  <a:txBody>
                    <a:bodyPr/>
                    <a:lstStyle/>
                    <a:p>
                      <a:r>
                        <a:rPr lang="en-US" sz="1600" dirty="0" smtClean="0">
                          <a:latin typeface="Arial Black" pitchFamily="34" charset="0"/>
                        </a:rPr>
                        <a:t>-9,0</a:t>
                      </a:r>
                      <a:endParaRPr lang="ru-RU" sz="1600" dirty="0">
                        <a:latin typeface="Arial Black" pitchFamily="34" charset="0"/>
                      </a:endParaRPr>
                    </a:p>
                  </a:txBody>
                  <a:tcPr/>
                </a:tc>
                <a:tc>
                  <a:txBody>
                    <a:bodyPr/>
                    <a:lstStyle/>
                    <a:p>
                      <a:r>
                        <a:rPr lang="en-US" sz="1600" dirty="0" smtClean="0">
                          <a:latin typeface="Arial Black" pitchFamily="34" charset="0"/>
                        </a:rPr>
                        <a:t>-4,1</a:t>
                      </a:r>
                      <a:endParaRPr lang="ru-RU" sz="1600" dirty="0">
                        <a:latin typeface="Arial Black" pitchFamily="34" charset="0"/>
                      </a:endParaRPr>
                    </a:p>
                  </a:txBody>
                  <a:tcPr/>
                </a:tc>
                <a:tc>
                  <a:txBody>
                    <a:bodyPr/>
                    <a:lstStyle/>
                    <a:p>
                      <a:r>
                        <a:rPr lang="en-US" sz="1600" dirty="0" smtClean="0">
                          <a:latin typeface="Arial Black" pitchFamily="34" charset="0"/>
                        </a:rPr>
                        <a:t>0,0</a:t>
                      </a:r>
                      <a:endParaRPr lang="ru-RU" sz="1600" dirty="0">
                        <a:latin typeface="Arial Black" pitchFamily="34" charset="0"/>
                      </a:endParaRPr>
                    </a:p>
                  </a:txBody>
                  <a:tcPr/>
                </a:tc>
                <a:tc>
                  <a:txBody>
                    <a:bodyPr/>
                    <a:lstStyle/>
                    <a:p>
                      <a:r>
                        <a:rPr lang="en-US" sz="1600" dirty="0" smtClean="0">
                          <a:latin typeface="Arial Black" pitchFamily="34" charset="0"/>
                        </a:rPr>
                        <a:t>-3,7</a:t>
                      </a:r>
                      <a:endParaRPr lang="ru-RU" sz="1600" dirty="0">
                        <a:latin typeface="Arial Black" pitchFamily="34" charset="0"/>
                      </a:endParaRPr>
                    </a:p>
                  </a:txBody>
                  <a:tcPr/>
                </a:tc>
                <a:tc>
                  <a:txBody>
                    <a:bodyPr/>
                    <a:lstStyle/>
                    <a:p>
                      <a:r>
                        <a:rPr lang="en-US" sz="1600" dirty="0" smtClean="0">
                          <a:latin typeface="Arial Black" pitchFamily="34" charset="0"/>
                        </a:rPr>
                        <a:t>-2,0</a:t>
                      </a:r>
                      <a:endParaRPr lang="ru-RU" sz="1600" dirty="0">
                        <a:latin typeface="Arial Black" pitchFamily="34" charset="0"/>
                      </a:endParaRPr>
                    </a:p>
                  </a:txBody>
                  <a:tcPr/>
                </a:tc>
              </a:tr>
              <a:tr h="534821">
                <a:tc>
                  <a:txBody>
                    <a:bodyPr/>
                    <a:lstStyle/>
                    <a:p>
                      <a:r>
                        <a:rPr lang="en-US" sz="1400" dirty="0" smtClean="0">
                          <a:latin typeface="Arial Black" pitchFamily="34" charset="0"/>
                        </a:rPr>
                        <a:t>FDI, Net Annual Inflow, USD billion</a:t>
                      </a:r>
                      <a:endParaRPr lang="ru-RU" sz="1400" dirty="0">
                        <a:latin typeface="Arial Black" pitchFamily="34" charset="0"/>
                      </a:endParaRPr>
                    </a:p>
                  </a:txBody>
                  <a:tcPr/>
                </a:tc>
                <a:tc>
                  <a:txBody>
                    <a:bodyPr/>
                    <a:lstStyle/>
                    <a:p>
                      <a:r>
                        <a:rPr lang="en-US" sz="1600" dirty="0" smtClean="0">
                          <a:latin typeface="Arial Black" pitchFamily="34" charset="0"/>
                        </a:rPr>
                        <a:t>7,0</a:t>
                      </a:r>
                      <a:endParaRPr lang="ru-RU" sz="1600" dirty="0">
                        <a:latin typeface="Arial Black" pitchFamily="34" charset="0"/>
                      </a:endParaRPr>
                    </a:p>
                  </a:txBody>
                  <a:tcPr/>
                </a:tc>
                <a:tc>
                  <a:txBody>
                    <a:bodyPr/>
                    <a:lstStyle/>
                    <a:p>
                      <a:r>
                        <a:rPr lang="en-US" sz="1600" dirty="0" smtClean="0">
                          <a:latin typeface="Arial Black" pitchFamily="34" charset="0"/>
                        </a:rPr>
                        <a:t>7,2</a:t>
                      </a:r>
                      <a:endParaRPr lang="ru-RU" sz="1600" dirty="0">
                        <a:latin typeface="Arial Black" pitchFamily="34" charset="0"/>
                      </a:endParaRPr>
                    </a:p>
                  </a:txBody>
                  <a:tcPr/>
                </a:tc>
                <a:tc>
                  <a:txBody>
                    <a:bodyPr/>
                    <a:lstStyle/>
                    <a:p>
                      <a:r>
                        <a:rPr lang="en-US" sz="1600" dirty="0" smtClean="0">
                          <a:latin typeface="Arial Black" pitchFamily="34" charset="0"/>
                        </a:rPr>
                        <a:t>4,1</a:t>
                      </a:r>
                      <a:endParaRPr lang="ru-RU" sz="1600" dirty="0">
                        <a:latin typeface="Arial Black" pitchFamily="34" charset="0"/>
                      </a:endParaRPr>
                    </a:p>
                  </a:txBody>
                  <a:tcPr/>
                </a:tc>
                <a:tc>
                  <a:txBody>
                    <a:bodyPr/>
                    <a:lstStyle/>
                    <a:p>
                      <a:r>
                        <a:rPr lang="en-US" sz="1600" dirty="0" smtClean="0">
                          <a:latin typeface="Arial Black" pitchFamily="34" charset="0"/>
                        </a:rPr>
                        <a:t>0,3</a:t>
                      </a:r>
                      <a:endParaRPr lang="ru-RU" sz="1600" dirty="0">
                        <a:latin typeface="Arial Black" pitchFamily="34" charset="0"/>
                      </a:endParaRPr>
                    </a:p>
                  </a:txBody>
                  <a:tcPr/>
                </a:tc>
                <a:tc>
                  <a:txBody>
                    <a:bodyPr/>
                    <a:lstStyle/>
                    <a:p>
                      <a:r>
                        <a:rPr lang="en-US" sz="1600" dirty="0" smtClean="0">
                          <a:latin typeface="Arial Black" pitchFamily="34" charset="0"/>
                        </a:rPr>
                        <a:t>2,3</a:t>
                      </a:r>
                      <a:endParaRPr lang="ru-RU" sz="1600" dirty="0">
                        <a:latin typeface="Arial Black" pitchFamily="34" charset="0"/>
                      </a:endParaRPr>
                    </a:p>
                  </a:txBody>
                  <a:tcPr/>
                </a:tc>
                <a:tc>
                  <a:txBody>
                    <a:bodyPr/>
                    <a:lstStyle/>
                    <a:p>
                      <a:r>
                        <a:rPr lang="en-US" sz="1600" dirty="0" smtClean="0">
                          <a:latin typeface="Arial Black" pitchFamily="34" charset="0"/>
                        </a:rPr>
                        <a:t>3,4</a:t>
                      </a:r>
                      <a:endParaRPr lang="ru-RU" sz="1600" dirty="0">
                        <a:latin typeface="Arial Black" pitchFamily="34" charset="0"/>
                      </a:endParaRPr>
                    </a:p>
                  </a:txBody>
                  <a:tcPr/>
                </a:tc>
                <a:tc>
                  <a:txBody>
                    <a:bodyPr/>
                    <a:lstStyle/>
                    <a:p>
                      <a:r>
                        <a:rPr lang="en-US" sz="1600" dirty="0" smtClean="0">
                          <a:latin typeface="Arial Black" pitchFamily="34" charset="0"/>
                        </a:rPr>
                        <a:t>3,0</a:t>
                      </a:r>
                      <a:endParaRPr lang="ru-RU" sz="1600" dirty="0">
                        <a:latin typeface="Arial Black" pitchFamily="34" charset="0"/>
                      </a:endParaRPr>
                    </a:p>
                  </a:txBody>
                  <a:tcPr/>
                </a:tc>
              </a:tr>
              <a:tr h="489739">
                <a:tc>
                  <a:txBody>
                    <a:bodyPr/>
                    <a:lstStyle/>
                    <a:p>
                      <a:r>
                        <a:rPr lang="en-US" sz="1400" dirty="0" smtClean="0">
                          <a:latin typeface="Arial Black" pitchFamily="34" charset="0"/>
                        </a:rPr>
                        <a:t>International Reserves, USD billion</a:t>
                      </a:r>
                      <a:endParaRPr lang="ru-RU" sz="1400" dirty="0">
                        <a:latin typeface="Arial Black" pitchFamily="34" charset="0"/>
                      </a:endParaRPr>
                    </a:p>
                  </a:txBody>
                  <a:tcPr/>
                </a:tc>
                <a:tc>
                  <a:txBody>
                    <a:bodyPr/>
                    <a:lstStyle/>
                    <a:p>
                      <a:r>
                        <a:rPr lang="en-US" sz="1600" dirty="0" smtClean="0">
                          <a:latin typeface="Arial Black" pitchFamily="34" charset="0"/>
                        </a:rPr>
                        <a:t>31,8</a:t>
                      </a:r>
                      <a:endParaRPr lang="ru-RU" sz="1600" dirty="0">
                        <a:latin typeface="Arial Black" pitchFamily="34" charset="0"/>
                      </a:endParaRPr>
                    </a:p>
                  </a:txBody>
                  <a:tcPr/>
                </a:tc>
                <a:tc>
                  <a:txBody>
                    <a:bodyPr/>
                    <a:lstStyle/>
                    <a:p>
                      <a:r>
                        <a:rPr lang="en-US" sz="1600" dirty="0" smtClean="0">
                          <a:latin typeface="Arial Black" pitchFamily="34" charset="0"/>
                        </a:rPr>
                        <a:t>24,5</a:t>
                      </a:r>
                      <a:endParaRPr lang="ru-RU" sz="1600" dirty="0">
                        <a:latin typeface="Arial Black" pitchFamily="34" charset="0"/>
                      </a:endParaRPr>
                    </a:p>
                  </a:txBody>
                  <a:tcPr/>
                </a:tc>
                <a:tc>
                  <a:txBody>
                    <a:bodyPr/>
                    <a:lstStyle/>
                    <a:p>
                      <a:r>
                        <a:rPr lang="en-US" sz="1600" dirty="0" smtClean="0">
                          <a:latin typeface="Arial Black" pitchFamily="34" charset="0"/>
                        </a:rPr>
                        <a:t>20,4</a:t>
                      </a:r>
                      <a:endParaRPr lang="ru-RU" sz="1600" dirty="0">
                        <a:latin typeface="Arial Black" pitchFamily="34" charset="0"/>
                      </a:endParaRPr>
                    </a:p>
                  </a:txBody>
                  <a:tcPr/>
                </a:tc>
                <a:tc>
                  <a:txBody>
                    <a:bodyPr/>
                    <a:lstStyle/>
                    <a:p>
                      <a:r>
                        <a:rPr lang="en-US" sz="1600" dirty="0" smtClean="0">
                          <a:latin typeface="Arial Black" pitchFamily="34" charset="0"/>
                        </a:rPr>
                        <a:t>7,5</a:t>
                      </a:r>
                      <a:endParaRPr lang="ru-RU" sz="1600" dirty="0">
                        <a:latin typeface="Arial Black" pitchFamily="34" charset="0"/>
                      </a:endParaRPr>
                    </a:p>
                  </a:txBody>
                  <a:tcPr/>
                </a:tc>
                <a:tc>
                  <a:txBody>
                    <a:bodyPr/>
                    <a:lstStyle/>
                    <a:p>
                      <a:r>
                        <a:rPr lang="en-US" sz="1600" dirty="0" smtClean="0">
                          <a:latin typeface="Arial Black" pitchFamily="34" charset="0"/>
                        </a:rPr>
                        <a:t>13,3</a:t>
                      </a:r>
                      <a:endParaRPr lang="ru-RU" sz="1600" dirty="0">
                        <a:latin typeface="Arial Black" pitchFamily="34" charset="0"/>
                      </a:endParaRPr>
                    </a:p>
                  </a:txBody>
                  <a:tcPr/>
                </a:tc>
                <a:tc>
                  <a:txBody>
                    <a:bodyPr/>
                    <a:lstStyle/>
                    <a:p>
                      <a:r>
                        <a:rPr lang="en-US" sz="1600" dirty="0" smtClean="0">
                          <a:latin typeface="Arial Black" pitchFamily="34" charset="0"/>
                        </a:rPr>
                        <a:t>15,5</a:t>
                      </a:r>
                      <a:endParaRPr lang="ru-RU" sz="1600" dirty="0">
                        <a:latin typeface="Arial Black" pitchFamily="34" charset="0"/>
                      </a:endParaRPr>
                    </a:p>
                  </a:txBody>
                  <a:tcPr/>
                </a:tc>
                <a:tc>
                  <a:txBody>
                    <a:bodyPr/>
                    <a:lstStyle/>
                    <a:p>
                      <a:r>
                        <a:rPr lang="en-US" sz="1600" dirty="0" smtClean="0">
                          <a:latin typeface="Arial Black" pitchFamily="34" charset="0"/>
                        </a:rPr>
                        <a:t>17,0</a:t>
                      </a:r>
                      <a:endParaRPr lang="ru-RU" sz="1600" dirty="0">
                        <a:latin typeface="Arial Black" pitchFamily="34" charset="0"/>
                      </a:endParaRPr>
                    </a:p>
                  </a:txBody>
                  <a:tcPr/>
                </a:tc>
              </a:tr>
              <a:tr h="489739">
                <a:tc>
                  <a:txBody>
                    <a:bodyPr/>
                    <a:lstStyle/>
                    <a:p>
                      <a:r>
                        <a:rPr lang="en-US" sz="1400" dirty="0" smtClean="0">
                          <a:latin typeface="Arial Black" pitchFamily="34" charset="0"/>
                        </a:rPr>
                        <a:t>Public External Debt, USD billion</a:t>
                      </a:r>
                      <a:endParaRPr lang="ru-RU" sz="1400" dirty="0">
                        <a:latin typeface="Arial Black" pitchFamily="34" charset="0"/>
                      </a:endParaRPr>
                    </a:p>
                  </a:txBody>
                  <a:tcPr/>
                </a:tc>
                <a:tc>
                  <a:txBody>
                    <a:bodyPr/>
                    <a:lstStyle/>
                    <a:p>
                      <a:r>
                        <a:rPr lang="en-US" sz="1600" dirty="0" smtClean="0">
                          <a:latin typeface="Arial Black" pitchFamily="34" charset="0"/>
                        </a:rPr>
                        <a:t>33,3</a:t>
                      </a:r>
                      <a:endParaRPr lang="ru-RU" sz="1600" dirty="0">
                        <a:latin typeface="Arial Black" pitchFamily="34" charset="0"/>
                      </a:endParaRPr>
                    </a:p>
                  </a:txBody>
                  <a:tcPr/>
                </a:tc>
                <a:tc>
                  <a:txBody>
                    <a:bodyPr/>
                    <a:lstStyle/>
                    <a:p>
                      <a:r>
                        <a:rPr lang="en-US" sz="1600" dirty="0" smtClean="0">
                          <a:latin typeface="Arial Black" pitchFamily="34" charset="0"/>
                        </a:rPr>
                        <a:t>32,1</a:t>
                      </a:r>
                      <a:endParaRPr lang="ru-RU" sz="1600" dirty="0">
                        <a:latin typeface="Arial Black" pitchFamily="34" charset="0"/>
                      </a:endParaRPr>
                    </a:p>
                  </a:txBody>
                  <a:tcPr/>
                </a:tc>
                <a:tc>
                  <a:txBody>
                    <a:bodyPr/>
                    <a:lstStyle/>
                    <a:p>
                      <a:r>
                        <a:rPr lang="en-US" sz="1600" dirty="0" smtClean="0">
                          <a:latin typeface="Arial Black" pitchFamily="34" charset="0"/>
                        </a:rPr>
                        <a:t>31,7</a:t>
                      </a:r>
                      <a:endParaRPr lang="ru-RU" sz="1600" dirty="0">
                        <a:latin typeface="Arial Black" pitchFamily="34" charset="0"/>
                      </a:endParaRPr>
                    </a:p>
                  </a:txBody>
                  <a:tcPr/>
                </a:tc>
                <a:tc>
                  <a:txBody>
                    <a:bodyPr/>
                    <a:lstStyle/>
                    <a:p>
                      <a:r>
                        <a:rPr lang="en-US" sz="1600" dirty="0" smtClean="0">
                          <a:latin typeface="Arial Black" pitchFamily="34" charset="0"/>
                        </a:rPr>
                        <a:t>34,9</a:t>
                      </a:r>
                      <a:endParaRPr lang="ru-RU" sz="1600" dirty="0">
                        <a:latin typeface="Arial Black" pitchFamily="34" charset="0"/>
                      </a:endParaRPr>
                    </a:p>
                  </a:txBody>
                  <a:tcPr/>
                </a:tc>
                <a:tc>
                  <a:txBody>
                    <a:bodyPr/>
                    <a:lstStyle/>
                    <a:p>
                      <a:r>
                        <a:rPr lang="en-US" sz="1600" dirty="0" smtClean="0">
                          <a:latin typeface="Arial Black" pitchFamily="34" charset="0"/>
                        </a:rPr>
                        <a:t>47,0</a:t>
                      </a:r>
                      <a:endParaRPr lang="ru-RU" sz="1600" dirty="0">
                        <a:latin typeface="Arial Black" pitchFamily="34" charset="0"/>
                      </a:endParaRPr>
                    </a:p>
                  </a:txBody>
                  <a:tcPr/>
                </a:tc>
                <a:tc>
                  <a:txBody>
                    <a:bodyPr/>
                    <a:lstStyle/>
                    <a:p>
                      <a:r>
                        <a:rPr lang="en-US" sz="1600" dirty="0" smtClean="0">
                          <a:latin typeface="Arial Black" pitchFamily="34" charset="0"/>
                        </a:rPr>
                        <a:t>55,0</a:t>
                      </a:r>
                      <a:endParaRPr lang="ru-RU" sz="1600" dirty="0">
                        <a:latin typeface="Arial Black" pitchFamily="34" charset="0"/>
                      </a:endParaRPr>
                    </a:p>
                  </a:txBody>
                  <a:tcPr/>
                </a:tc>
                <a:tc>
                  <a:txBody>
                    <a:bodyPr/>
                    <a:lstStyle/>
                    <a:p>
                      <a:r>
                        <a:rPr lang="en-US" sz="1600" dirty="0" smtClean="0">
                          <a:latin typeface="Arial Black" pitchFamily="34" charset="0"/>
                        </a:rPr>
                        <a:t>60,0</a:t>
                      </a:r>
                      <a:endParaRPr lang="ru-RU" sz="1600" dirty="0">
                        <a:latin typeface="Arial Black" pitchFamily="34" charset="0"/>
                      </a:endParaRPr>
                    </a:p>
                  </a:txBody>
                  <a:tcPr/>
                </a:tc>
              </a:tr>
              <a:tr h="7490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Black" pitchFamily="34" charset="0"/>
                        </a:rPr>
                        <a:t>Private External Debt, USD billion</a:t>
                      </a:r>
                      <a:endParaRPr lang="ru-RU" sz="1400" dirty="0" smtClean="0">
                        <a:latin typeface="Arial Black" pitchFamily="34" charset="0"/>
                      </a:endParaRPr>
                    </a:p>
                    <a:p>
                      <a:endParaRPr lang="ru-RU" dirty="0"/>
                    </a:p>
                  </a:txBody>
                  <a:tcPr/>
                </a:tc>
                <a:tc>
                  <a:txBody>
                    <a:bodyPr/>
                    <a:lstStyle/>
                    <a:p>
                      <a:r>
                        <a:rPr lang="en-US" sz="1600" dirty="0" smtClean="0">
                          <a:latin typeface="Arial Black" pitchFamily="34" charset="0"/>
                        </a:rPr>
                        <a:t>84,6</a:t>
                      </a:r>
                      <a:endParaRPr lang="ru-RU" sz="1600" dirty="0">
                        <a:latin typeface="Arial Black" pitchFamily="34" charset="0"/>
                      </a:endParaRPr>
                    </a:p>
                  </a:txBody>
                  <a:tcPr/>
                </a:tc>
                <a:tc>
                  <a:txBody>
                    <a:bodyPr/>
                    <a:lstStyle/>
                    <a:p>
                      <a:r>
                        <a:rPr lang="en-US" sz="1600" dirty="0" smtClean="0">
                          <a:latin typeface="Arial Black" pitchFamily="34" charset="0"/>
                        </a:rPr>
                        <a:t>92,0</a:t>
                      </a:r>
                      <a:endParaRPr lang="ru-RU" sz="1600" dirty="0">
                        <a:latin typeface="Arial Black" pitchFamily="34" charset="0"/>
                      </a:endParaRPr>
                    </a:p>
                  </a:txBody>
                  <a:tcPr/>
                </a:tc>
                <a:tc>
                  <a:txBody>
                    <a:bodyPr/>
                    <a:lstStyle/>
                    <a:p>
                      <a:r>
                        <a:rPr lang="en-US" sz="1600" dirty="0" smtClean="0">
                          <a:latin typeface="Arial Black" pitchFamily="34" charset="0"/>
                        </a:rPr>
                        <a:t>99,2</a:t>
                      </a:r>
                      <a:endParaRPr lang="ru-RU" sz="1600" dirty="0">
                        <a:latin typeface="Arial Black" pitchFamily="34" charset="0"/>
                      </a:endParaRPr>
                    </a:p>
                  </a:txBody>
                  <a:tcPr/>
                </a:tc>
                <a:tc>
                  <a:txBody>
                    <a:bodyPr/>
                    <a:lstStyle/>
                    <a:p>
                      <a:r>
                        <a:rPr lang="en-US" sz="1600" dirty="0" smtClean="0">
                          <a:latin typeface="Arial Black" pitchFamily="34" charset="0"/>
                        </a:rPr>
                        <a:t>82,0</a:t>
                      </a:r>
                      <a:endParaRPr lang="ru-RU" sz="1600" dirty="0">
                        <a:latin typeface="Arial Black" pitchFamily="34" charset="0"/>
                      </a:endParaRPr>
                    </a:p>
                  </a:txBody>
                  <a:tcPr/>
                </a:tc>
                <a:tc>
                  <a:txBody>
                    <a:bodyPr/>
                    <a:lstStyle/>
                    <a:p>
                      <a:r>
                        <a:rPr lang="en-US" sz="1600" dirty="0" smtClean="0">
                          <a:latin typeface="Arial Black" pitchFamily="34" charset="0"/>
                        </a:rPr>
                        <a:t>70,0</a:t>
                      </a:r>
                      <a:endParaRPr lang="ru-RU" sz="1600" dirty="0">
                        <a:latin typeface="Arial Black" pitchFamily="34" charset="0"/>
                      </a:endParaRPr>
                    </a:p>
                  </a:txBody>
                  <a:tcPr/>
                </a:tc>
                <a:tc>
                  <a:txBody>
                    <a:bodyPr/>
                    <a:lstStyle/>
                    <a:p>
                      <a:r>
                        <a:rPr lang="en-US" sz="1600" dirty="0" smtClean="0">
                          <a:latin typeface="Arial Black" pitchFamily="34" charset="0"/>
                        </a:rPr>
                        <a:t>65,0</a:t>
                      </a:r>
                      <a:endParaRPr lang="ru-RU" sz="1600" dirty="0">
                        <a:latin typeface="Arial Black" pitchFamily="34" charset="0"/>
                      </a:endParaRPr>
                    </a:p>
                  </a:txBody>
                  <a:tcPr/>
                </a:tc>
                <a:tc>
                  <a:txBody>
                    <a:bodyPr/>
                    <a:lstStyle/>
                    <a:p>
                      <a:r>
                        <a:rPr lang="en-US" sz="1600" dirty="0" smtClean="0">
                          <a:latin typeface="Arial Black" pitchFamily="34" charset="0"/>
                        </a:rPr>
                        <a:t>62,0</a:t>
                      </a:r>
                      <a:endParaRPr lang="ru-RU" sz="1600" dirty="0">
                        <a:latin typeface="Arial Black" pitchFamily="34" charset="0"/>
                      </a:endParaRPr>
                    </a:p>
                  </a:txBody>
                  <a:tcPr/>
                </a:tc>
              </a:tr>
            </a:tbl>
          </a:graphicData>
        </a:graphic>
      </p:graphicFrame>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060848"/>
            <a:ext cx="8352928" cy="4536504"/>
          </a:xfrm>
          <a:solidFill>
            <a:schemeClr val="bg1"/>
          </a:solidFill>
          <a:ln w="12700">
            <a:solidFill>
              <a:srgbClr val="FFFF66"/>
            </a:solidFill>
          </a:ln>
        </p:spPr>
        <p:txBody>
          <a:bodyPr>
            <a:normAutofit lnSpcReduction="10000"/>
          </a:bodyPr>
          <a:lstStyle/>
          <a:p>
            <a:pPr marL="0" indent="0" algn="ctr">
              <a:buNone/>
            </a:pPr>
            <a:r>
              <a:rPr lang="en-US" b="1" dirty="0" smtClean="0">
                <a:solidFill>
                  <a:schemeClr val="tx1"/>
                </a:solidFill>
                <a:latin typeface="Arial Black" pitchFamily="34" charset="0"/>
              </a:rPr>
              <a:t>A </a:t>
            </a:r>
            <a:r>
              <a:rPr lang="ru-RU" b="1" dirty="0" smtClean="0">
                <a:solidFill>
                  <a:schemeClr val="tx1"/>
                </a:solidFill>
                <a:latin typeface="Arial Black" pitchFamily="34" charset="0"/>
              </a:rPr>
              <a:t> </a:t>
            </a:r>
            <a:r>
              <a:rPr lang="en-US" b="1" dirty="0" smtClean="0">
                <a:solidFill>
                  <a:schemeClr val="tx1"/>
                </a:solidFill>
                <a:latin typeface="Arial Black" pitchFamily="34" charset="0"/>
              </a:rPr>
              <a:t>Post-Keynesian</a:t>
            </a:r>
            <a:r>
              <a:rPr lang="ru-RU" b="1" dirty="0" smtClean="0">
                <a:solidFill>
                  <a:schemeClr val="tx1"/>
                </a:solidFill>
                <a:latin typeface="Arial Black" pitchFamily="34" charset="0"/>
              </a:rPr>
              <a:t> </a:t>
            </a:r>
            <a:r>
              <a:rPr lang="en-US" b="1" dirty="0" smtClean="0">
                <a:solidFill>
                  <a:schemeClr val="tx1"/>
                </a:solidFill>
                <a:latin typeface="Arial Black" pitchFamily="34" charset="0"/>
              </a:rPr>
              <a:t> approach  in </a:t>
            </a:r>
            <a:r>
              <a:rPr lang="ru-RU" b="1" dirty="0" smtClean="0">
                <a:solidFill>
                  <a:schemeClr val="tx1"/>
                </a:solidFill>
                <a:latin typeface="Arial Black" pitchFamily="34" charset="0"/>
              </a:rPr>
              <a:t> </a:t>
            </a:r>
            <a:r>
              <a:rPr lang="en-US" b="1" dirty="0" smtClean="0">
                <a:solidFill>
                  <a:schemeClr val="tx1"/>
                </a:solidFill>
                <a:latin typeface="Arial Black" pitchFamily="34" charset="0"/>
              </a:rPr>
              <a:t>stabilization </a:t>
            </a:r>
            <a:r>
              <a:rPr lang="ru-RU" b="1" dirty="0" smtClean="0">
                <a:solidFill>
                  <a:schemeClr val="tx1"/>
                </a:solidFill>
                <a:latin typeface="Arial Black" pitchFamily="34" charset="0"/>
              </a:rPr>
              <a:t> </a:t>
            </a:r>
            <a:r>
              <a:rPr lang="en-US" b="1" dirty="0" smtClean="0">
                <a:solidFill>
                  <a:schemeClr val="tx1"/>
                </a:solidFill>
                <a:latin typeface="Arial Black" pitchFamily="34" charset="0"/>
              </a:rPr>
              <a:t>policy </a:t>
            </a:r>
            <a:r>
              <a:rPr lang="ru-RU" b="1" dirty="0" smtClean="0">
                <a:solidFill>
                  <a:schemeClr val="tx1"/>
                </a:solidFill>
                <a:latin typeface="Arial Black" pitchFamily="34" charset="0"/>
              </a:rPr>
              <a:t> </a:t>
            </a:r>
            <a:r>
              <a:rPr lang="en-US" b="1" dirty="0" smtClean="0">
                <a:solidFill>
                  <a:schemeClr val="tx1"/>
                </a:solidFill>
                <a:latin typeface="Arial Black" pitchFamily="34" charset="0"/>
              </a:rPr>
              <a:t>of</a:t>
            </a:r>
            <a:r>
              <a:rPr lang="ru-RU" b="1" dirty="0" smtClean="0">
                <a:solidFill>
                  <a:schemeClr val="tx1"/>
                </a:solidFill>
                <a:latin typeface="Arial Black" pitchFamily="34" charset="0"/>
              </a:rPr>
              <a:t> </a:t>
            </a:r>
            <a:r>
              <a:rPr lang="en-US" b="1" dirty="0" smtClean="0">
                <a:solidFill>
                  <a:schemeClr val="tx1"/>
                </a:solidFill>
                <a:latin typeface="Arial Black" pitchFamily="34" charset="0"/>
              </a:rPr>
              <a:t> Ukraine</a:t>
            </a:r>
            <a:r>
              <a:rPr lang="ru-RU" b="1" dirty="0" smtClean="0">
                <a:solidFill>
                  <a:schemeClr val="tx1"/>
                </a:solidFill>
                <a:latin typeface="Arial Black" pitchFamily="34" charset="0"/>
              </a:rPr>
              <a:t> </a:t>
            </a:r>
            <a:r>
              <a:rPr lang="en-US" b="1" dirty="0" smtClean="0">
                <a:solidFill>
                  <a:schemeClr val="tx1"/>
                </a:solidFill>
                <a:latin typeface="Arial Black" pitchFamily="34" charset="0"/>
              </a:rPr>
              <a:t> had</a:t>
            </a:r>
            <a:r>
              <a:rPr lang="ru-RU" b="1" dirty="0" smtClean="0">
                <a:solidFill>
                  <a:schemeClr val="tx1"/>
                </a:solidFill>
                <a:latin typeface="Arial Black" pitchFamily="34" charset="0"/>
              </a:rPr>
              <a:t> </a:t>
            </a:r>
            <a:r>
              <a:rPr lang="en-US" b="1" dirty="0" smtClean="0">
                <a:solidFill>
                  <a:schemeClr val="tx1"/>
                </a:solidFill>
                <a:latin typeface="Arial Black" pitchFamily="34" charset="0"/>
              </a:rPr>
              <a:t> a</a:t>
            </a:r>
            <a:r>
              <a:rPr lang="ru-RU" b="1" dirty="0" smtClean="0">
                <a:solidFill>
                  <a:schemeClr val="tx1"/>
                </a:solidFill>
                <a:latin typeface="Arial Black" pitchFamily="34" charset="0"/>
              </a:rPr>
              <a:t> </a:t>
            </a:r>
            <a:r>
              <a:rPr lang="en-US" b="1" dirty="0" smtClean="0">
                <a:solidFill>
                  <a:schemeClr val="tx1"/>
                </a:solidFill>
                <a:latin typeface="Arial Black" pitchFamily="34" charset="0"/>
              </a:rPr>
              <a:t> next</a:t>
            </a:r>
            <a:r>
              <a:rPr lang="ru-RU" b="1" dirty="0" smtClean="0">
                <a:solidFill>
                  <a:schemeClr val="tx1"/>
                </a:solidFill>
                <a:latin typeface="Arial Black" pitchFamily="34" charset="0"/>
              </a:rPr>
              <a:t> </a:t>
            </a:r>
            <a:r>
              <a:rPr lang="ru-RU" dirty="0" smtClean="0">
                <a:solidFill>
                  <a:schemeClr val="tx1"/>
                </a:solidFill>
                <a:latin typeface="Arial Black" pitchFamily="34" charset="0"/>
              </a:rPr>
              <a:t>  </a:t>
            </a:r>
            <a:r>
              <a:rPr lang="en-US" dirty="0" smtClean="0">
                <a:solidFill>
                  <a:schemeClr val="tx1"/>
                </a:solidFill>
                <a:latin typeface="Arial Black" pitchFamily="34" charset="0"/>
              </a:rPr>
              <a:t> </a:t>
            </a:r>
            <a:r>
              <a:rPr lang="en-US" b="1" i="1" dirty="0" smtClean="0">
                <a:solidFill>
                  <a:schemeClr val="tx1"/>
                </a:solidFill>
                <a:effectLst>
                  <a:outerShdw blurRad="38100" dist="38100" dir="2700000" algn="tl">
                    <a:srgbClr val="000000">
                      <a:alpha val="43137"/>
                    </a:srgbClr>
                  </a:outerShdw>
                </a:effectLst>
                <a:latin typeface="Arial Black" pitchFamily="34" charset="0"/>
              </a:rPr>
              <a:t>main</a:t>
            </a:r>
            <a:r>
              <a:rPr lang="ru-RU" b="1" i="1" dirty="0" smtClean="0">
                <a:solidFill>
                  <a:schemeClr val="tx1"/>
                </a:solidFill>
                <a:effectLst>
                  <a:outerShdw blurRad="38100" dist="38100" dir="2700000" algn="tl">
                    <a:srgbClr val="000000">
                      <a:alpha val="43137"/>
                    </a:srgbClr>
                  </a:outerShdw>
                </a:effectLst>
                <a:latin typeface="Arial Black" pitchFamily="34" charset="0"/>
              </a:rPr>
              <a:t> </a:t>
            </a:r>
            <a:r>
              <a:rPr lang="en-US" b="1" i="1" dirty="0" smtClean="0">
                <a:solidFill>
                  <a:schemeClr val="tx1"/>
                </a:solidFill>
                <a:effectLst>
                  <a:outerShdw blurRad="38100" dist="38100" dir="2700000" algn="tl">
                    <a:srgbClr val="000000">
                      <a:alpha val="43137"/>
                    </a:srgbClr>
                  </a:outerShdw>
                </a:effectLst>
                <a:latin typeface="Arial Black" pitchFamily="34" charset="0"/>
              </a:rPr>
              <a:t> consequences</a:t>
            </a:r>
            <a:r>
              <a:rPr lang="en-US" i="1" dirty="0" smtClean="0">
                <a:solidFill>
                  <a:schemeClr val="tx1"/>
                </a:solidFill>
                <a:effectLst>
                  <a:outerShdw blurRad="38100" dist="38100" dir="2700000" algn="tl">
                    <a:srgbClr val="000000">
                      <a:alpha val="43137"/>
                    </a:srgbClr>
                  </a:outerShdw>
                </a:effectLst>
                <a:latin typeface="Arial Black" pitchFamily="34" charset="0"/>
              </a:rPr>
              <a:t>. </a:t>
            </a:r>
            <a:endParaRPr lang="ru-RU" i="1" dirty="0" smtClean="0">
              <a:solidFill>
                <a:schemeClr val="tx1"/>
              </a:solidFill>
              <a:effectLst>
                <a:outerShdw blurRad="38100" dist="38100" dir="2700000" algn="tl">
                  <a:srgbClr val="000000">
                    <a:alpha val="43137"/>
                  </a:srgbClr>
                </a:outerShdw>
              </a:effectLst>
              <a:latin typeface="Arial Black" pitchFamily="34" charset="0"/>
            </a:endParaRPr>
          </a:p>
          <a:p>
            <a:pPr algn="just">
              <a:buFont typeface="Wingdings" pitchFamily="2" charset="2"/>
              <a:buChar char="Ø"/>
            </a:pPr>
            <a:r>
              <a:rPr lang="en-US" b="1" dirty="0" smtClean="0">
                <a:solidFill>
                  <a:schemeClr val="tx1"/>
                </a:solidFill>
                <a:latin typeface="Arial Black" pitchFamily="34" charset="0"/>
              </a:rPr>
              <a:t>First. </a:t>
            </a:r>
            <a:r>
              <a:rPr lang="en-US" b="1" dirty="0" smtClean="0">
                <a:solidFill>
                  <a:schemeClr val="tx1"/>
                </a:solidFill>
              </a:rPr>
              <a:t>The leading position has taken a demand – led stabilization policy in terms of  dynamic of consumption demand and public investment (government expenditure).</a:t>
            </a:r>
            <a:r>
              <a:rPr lang="en-US" b="1" dirty="0">
                <a:solidFill>
                  <a:schemeClr val="tx1"/>
                </a:solidFill>
              </a:rPr>
              <a:t> </a:t>
            </a:r>
            <a:r>
              <a:rPr lang="en-US" b="1" dirty="0" smtClean="0">
                <a:solidFill>
                  <a:schemeClr val="tx1"/>
                </a:solidFill>
              </a:rPr>
              <a:t>In other words, there</a:t>
            </a:r>
            <a:r>
              <a:rPr lang="ru-RU" b="1" dirty="0" smtClean="0">
                <a:solidFill>
                  <a:schemeClr val="tx1"/>
                </a:solidFill>
              </a:rPr>
              <a:t> </a:t>
            </a:r>
            <a:r>
              <a:rPr lang="en-US" b="1" dirty="0" smtClean="0">
                <a:solidFill>
                  <a:schemeClr val="tx1"/>
                </a:solidFill>
              </a:rPr>
              <a:t> has been  investment-led </a:t>
            </a:r>
            <a:r>
              <a:rPr lang="ru-RU" b="1" dirty="0" smtClean="0">
                <a:solidFill>
                  <a:schemeClr val="tx1"/>
                </a:solidFill>
              </a:rPr>
              <a:t> </a:t>
            </a:r>
            <a:r>
              <a:rPr lang="en-US" b="1" dirty="0" smtClean="0">
                <a:solidFill>
                  <a:schemeClr val="tx1"/>
                </a:solidFill>
              </a:rPr>
              <a:t>and </a:t>
            </a:r>
            <a:r>
              <a:rPr lang="ru-RU" b="1" dirty="0" smtClean="0">
                <a:solidFill>
                  <a:schemeClr val="tx1"/>
                </a:solidFill>
              </a:rPr>
              <a:t> </a:t>
            </a:r>
            <a:r>
              <a:rPr lang="en-US" b="1" dirty="0" smtClean="0">
                <a:solidFill>
                  <a:schemeClr val="tx1"/>
                </a:solidFill>
              </a:rPr>
              <a:t>wage-let </a:t>
            </a:r>
            <a:r>
              <a:rPr lang="ru-RU" b="1" dirty="0" smtClean="0">
                <a:solidFill>
                  <a:schemeClr val="tx1"/>
                </a:solidFill>
              </a:rPr>
              <a:t>  </a:t>
            </a:r>
            <a:r>
              <a:rPr lang="en-US" b="1" dirty="0" smtClean="0">
                <a:solidFill>
                  <a:schemeClr val="tx1"/>
                </a:solidFill>
              </a:rPr>
              <a:t>stabilization </a:t>
            </a:r>
            <a:r>
              <a:rPr lang="ru-RU" b="1" dirty="0" smtClean="0">
                <a:solidFill>
                  <a:schemeClr val="tx1"/>
                </a:solidFill>
              </a:rPr>
              <a:t> </a:t>
            </a:r>
            <a:r>
              <a:rPr lang="en-US" b="1" dirty="0" smtClean="0">
                <a:solidFill>
                  <a:schemeClr val="tx1"/>
                </a:solidFill>
              </a:rPr>
              <a:t>policy.</a:t>
            </a:r>
          </a:p>
          <a:p>
            <a:pPr algn="just">
              <a:buFont typeface="Wingdings" pitchFamily="2" charset="2"/>
              <a:buChar char="Ø"/>
            </a:pPr>
            <a:r>
              <a:rPr lang="en-US" b="1" dirty="0" smtClean="0">
                <a:solidFill>
                  <a:schemeClr val="tx1"/>
                </a:solidFill>
                <a:latin typeface="Arial Black" pitchFamily="34" charset="0"/>
              </a:rPr>
              <a:t>Second</a:t>
            </a:r>
            <a:r>
              <a:rPr lang="en-US" b="1" dirty="0">
                <a:solidFill>
                  <a:schemeClr val="tx1"/>
                </a:solidFill>
                <a:latin typeface="Arial Black" pitchFamily="34" charset="0"/>
              </a:rPr>
              <a:t>.</a:t>
            </a:r>
            <a:r>
              <a:rPr lang="en-US" b="1" dirty="0">
                <a:solidFill>
                  <a:schemeClr val="tx1"/>
                </a:solidFill>
              </a:rPr>
              <a:t> The process of economic </a:t>
            </a:r>
            <a:r>
              <a:rPr lang="en-US" b="1" dirty="0" smtClean="0">
                <a:solidFill>
                  <a:schemeClr val="tx1"/>
                </a:solidFill>
              </a:rPr>
              <a:t>stabilization   </a:t>
            </a:r>
            <a:r>
              <a:rPr lang="en-US" b="1" dirty="0">
                <a:solidFill>
                  <a:schemeClr val="tx1"/>
                </a:solidFill>
              </a:rPr>
              <a:t>and access of equilibrium </a:t>
            </a:r>
            <a:r>
              <a:rPr lang="en-US" b="1" dirty="0" smtClean="0">
                <a:solidFill>
                  <a:schemeClr val="tx1"/>
                </a:solidFill>
              </a:rPr>
              <a:t>was </a:t>
            </a:r>
            <a:r>
              <a:rPr lang="en-US" b="1" dirty="0">
                <a:solidFill>
                  <a:schemeClr val="tx1"/>
                </a:solidFill>
              </a:rPr>
              <a:t>relatively </a:t>
            </a:r>
            <a:r>
              <a:rPr lang="en-US" b="1" dirty="0" smtClean="0">
                <a:solidFill>
                  <a:schemeClr val="tx1"/>
                </a:solidFill>
              </a:rPr>
              <a:t>short </a:t>
            </a:r>
            <a:r>
              <a:rPr lang="en-US" b="1" dirty="0">
                <a:solidFill>
                  <a:schemeClr val="tx1"/>
                </a:solidFill>
              </a:rPr>
              <a:t>period of time (</a:t>
            </a:r>
            <a:r>
              <a:rPr lang="en-US" b="1" dirty="0" smtClean="0">
                <a:solidFill>
                  <a:schemeClr val="tx1"/>
                </a:solidFill>
              </a:rPr>
              <a:t>3 </a:t>
            </a:r>
            <a:r>
              <a:rPr lang="en-US" b="1" dirty="0">
                <a:solidFill>
                  <a:schemeClr val="tx1"/>
                </a:solidFill>
              </a:rPr>
              <a:t>years</a:t>
            </a:r>
            <a:r>
              <a:rPr lang="en-US" b="1" dirty="0" smtClean="0">
                <a:solidFill>
                  <a:schemeClr val="tx1"/>
                </a:solidFill>
              </a:rPr>
              <a:t>). In </a:t>
            </a:r>
            <a:r>
              <a:rPr lang="en-US" b="1" dirty="0">
                <a:solidFill>
                  <a:schemeClr val="tx1"/>
                </a:solidFill>
              </a:rPr>
              <a:t>o</a:t>
            </a:r>
            <a:r>
              <a:rPr lang="en-US" b="1" dirty="0" smtClean="0">
                <a:solidFill>
                  <a:schemeClr val="tx1"/>
                </a:solidFill>
              </a:rPr>
              <a:t>rder to get a previous amount of GDP (2013) in the nearest 6-7 years</a:t>
            </a:r>
            <a:r>
              <a:rPr lang="ru-RU" b="1" dirty="0" smtClean="0">
                <a:solidFill>
                  <a:schemeClr val="tx1"/>
                </a:solidFill>
              </a:rPr>
              <a:t> </a:t>
            </a:r>
            <a:r>
              <a:rPr lang="en-US" b="1" dirty="0" smtClean="0">
                <a:solidFill>
                  <a:schemeClr val="tx1"/>
                </a:solidFill>
              </a:rPr>
              <a:t> the</a:t>
            </a:r>
            <a:r>
              <a:rPr lang="ru-RU" b="1" dirty="0" smtClean="0">
                <a:solidFill>
                  <a:schemeClr val="tx1"/>
                </a:solidFill>
              </a:rPr>
              <a:t> </a:t>
            </a:r>
            <a:r>
              <a:rPr lang="en-US" b="1" dirty="0" smtClean="0">
                <a:solidFill>
                  <a:schemeClr val="tx1"/>
                </a:solidFill>
              </a:rPr>
              <a:t> annual</a:t>
            </a:r>
            <a:r>
              <a:rPr lang="ru-RU" b="1" dirty="0" smtClean="0">
                <a:solidFill>
                  <a:schemeClr val="tx1"/>
                </a:solidFill>
              </a:rPr>
              <a:t> </a:t>
            </a:r>
            <a:r>
              <a:rPr lang="en-US" b="1" dirty="0" smtClean="0">
                <a:solidFill>
                  <a:schemeClr val="tx1"/>
                </a:solidFill>
              </a:rPr>
              <a:t> rate</a:t>
            </a:r>
            <a:r>
              <a:rPr lang="ru-RU" b="1" dirty="0" smtClean="0">
                <a:solidFill>
                  <a:schemeClr val="tx1"/>
                </a:solidFill>
              </a:rPr>
              <a:t> </a:t>
            </a:r>
            <a:r>
              <a:rPr lang="en-US" b="1" dirty="0" smtClean="0">
                <a:solidFill>
                  <a:schemeClr val="tx1"/>
                </a:solidFill>
              </a:rPr>
              <a:t> of</a:t>
            </a:r>
            <a:r>
              <a:rPr lang="ru-RU" b="1" dirty="0" smtClean="0">
                <a:solidFill>
                  <a:schemeClr val="tx1"/>
                </a:solidFill>
              </a:rPr>
              <a:t> </a:t>
            </a:r>
            <a:r>
              <a:rPr lang="en-US" b="1" dirty="0" smtClean="0">
                <a:solidFill>
                  <a:schemeClr val="tx1"/>
                </a:solidFill>
              </a:rPr>
              <a:t> GDP</a:t>
            </a:r>
            <a:r>
              <a:rPr lang="ru-RU" b="1" dirty="0" smtClean="0">
                <a:solidFill>
                  <a:schemeClr val="tx1"/>
                </a:solidFill>
              </a:rPr>
              <a:t> </a:t>
            </a:r>
            <a:r>
              <a:rPr lang="en-US" b="1" dirty="0" smtClean="0">
                <a:solidFill>
                  <a:schemeClr val="tx1"/>
                </a:solidFill>
              </a:rPr>
              <a:t> growth </a:t>
            </a:r>
            <a:r>
              <a:rPr lang="ru-RU" b="1" dirty="0" smtClean="0">
                <a:solidFill>
                  <a:schemeClr val="tx1"/>
                </a:solidFill>
              </a:rPr>
              <a:t> </a:t>
            </a:r>
            <a:r>
              <a:rPr lang="en-US" b="1" dirty="0" smtClean="0">
                <a:solidFill>
                  <a:schemeClr val="tx1"/>
                </a:solidFill>
              </a:rPr>
              <a:t>has </a:t>
            </a:r>
            <a:r>
              <a:rPr lang="ru-RU" b="1" dirty="0" smtClean="0">
                <a:solidFill>
                  <a:schemeClr val="tx1"/>
                </a:solidFill>
              </a:rPr>
              <a:t> </a:t>
            </a:r>
            <a:r>
              <a:rPr lang="en-US" b="1" dirty="0" smtClean="0">
                <a:solidFill>
                  <a:schemeClr val="tx1"/>
                </a:solidFill>
              </a:rPr>
              <a:t>to</a:t>
            </a:r>
            <a:r>
              <a:rPr lang="ru-RU" b="1" dirty="0" smtClean="0">
                <a:solidFill>
                  <a:schemeClr val="tx1"/>
                </a:solidFill>
              </a:rPr>
              <a:t> </a:t>
            </a:r>
            <a:r>
              <a:rPr lang="en-US" b="1" dirty="0" smtClean="0">
                <a:solidFill>
                  <a:schemeClr val="tx1"/>
                </a:solidFill>
              </a:rPr>
              <a:t> be</a:t>
            </a:r>
            <a:r>
              <a:rPr lang="ru-RU" b="1" dirty="0" smtClean="0">
                <a:solidFill>
                  <a:schemeClr val="tx1"/>
                </a:solidFill>
              </a:rPr>
              <a:t>  </a:t>
            </a:r>
            <a:r>
              <a:rPr lang="en-US" b="1" dirty="0" smtClean="0">
                <a:solidFill>
                  <a:schemeClr val="tx1"/>
                </a:solidFill>
              </a:rPr>
              <a:t> 7-8%.</a:t>
            </a:r>
            <a:endParaRPr lang="ru-RU" b="1" dirty="0">
              <a:solidFill>
                <a:schemeClr val="tx1"/>
              </a:solidFill>
            </a:endParaRPr>
          </a:p>
        </p:txBody>
      </p:sp>
      <p:sp>
        <p:nvSpPr>
          <p:cNvPr id="4" name="Прямоугольник 3"/>
          <p:cNvSpPr/>
          <p:nvPr/>
        </p:nvSpPr>
        <p:spPr>
          <a:xfrm>
            <a:off x="3245996" y="692696"/>
            <a:ext cx="2698175" cy="646331"/>
          </a:xfrm>
          <a:prstGeom prst="rect">
            <a:avLst/>
          </a:prstGeom>
          <a:solidFill>
            <a:srgbClr val="FFFFCC"/>
          </a:solidFill>
        </p:spPr>
        <p:txBody>
          <a:bodyPr wrap="none">
            <a:spAutoFit/>
          </a:bodyPr>
          <a:lstStyle/>
          <a:p>
            <a:r>
              <a:rPr lang="en-US" sz="3600" b="1" dirty="0">
                <a:effectLst>
                  <a:outerShdw blurRad="38100" dist="38100" dir="2700000" algn="tl">
                    <a:srgbClr val="000000">
                      <a:alpha val="43137"/>
                    </a:srgbClr>
                  </a:outerShdw>
                </a:effectLst>
              </a:rPr>
              <a:t>Conclusion</a:t>
            </a:r>
            <a:endParaRPr lang="uk-UA" b="1" dirty="0">
              <a:effectLst>
                <a:outerShdw blurRad="38100" dist="38100" dir="2700000" algn="tl">
                  <a:srgbClr val="000000">
                    <a:alpha val="43137"/>
                  </a:srgbClr>
                </a:outerShdw>
              </a:effectLst>
            </a:endParaRPr>
          </a:p>
        </p:txBody>
      </p:sp>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37"/>
          <p:cNvSpPr>
            <a:spLocks noGrp="1" noChangeArrowheads="1"/>
          </p:cNvSpPr>
          <p:nvPr>
            <p:ph idx="1"/>
          </p:nvPr>
        </p:nvSpPr>
        <p:spPr>
          <a:xfrm>
            <a:off x="285750" y="2492896"/>
            <a:ext cx="8606730" cy="4176464"/>
          </a:xfrm>
          <a:solidFill>
            <a:schemeClr val="bg1"/>
          </a:solidFill>
        </p:spPr>
        <p:txBody>
          <a:bodyPr>
            <a:normAutofit lnSpcReduction="10000"/>
          </a:bodyPr>
          <a:lstStyle/>
          <a:p>
            <a:pPr marL="609600" indent="-609600" eaLnBrk="1" hangingPunct="1">
              <a:buNone/>
            </a:pPr>
            <a:r>
              <a:rPr lang="en-US" sz="2800" b="1" dirty="0" smtClean="0">
                <a:solidFill>
                  <a:schemeClr val="tx1"/>
                </a:solidFill>
              </a:rPr>
              <a:t>  </a:t>
            </a:r>
          </a:p>
          <a:p>
            <a:pPr marL="609600" indent="-609600" eaLnBrk="1" hangingPunct="1">
              <a:buNone/>
            </a:pPr>
            <a:r>
              <a:rPr lang="en-US" sz="3200" b="1" dirty="0" smtClean="0">
                <a:solidFill>
                  <a:schemeClr val="tx1"/>
                </a:solidFill>
              </a:rPr>
              <a:t>1</a:t>
            </a:r>
            <a:r>
              <a:rPr lang="en-US" sz="2800" b="1" dirty="0" smtClean="0">
                <a:solidFill>
                  <a:schemeClr val="tx1"/>
                </a:solidFill>
              </a:rPr>
              <a:t>. Instability hypothesis</a:t>
            </a:r>
          </a:p>
          <a:p>
            <a:pPr marL="0" indent="0" algn="just" eaLnBrk="1" hangingPunct="1">
              <a:buFontTx/>
              <a:buNone/>
            </a:pPr>
            <a:r>
              <a:rPr lang="en-US" sz="2800" dirty="0" smtClean="0">
                <a:solidFill>
                  <a:schemeClr val="tx1"/>
                </a:solidFill>
              </a:rPr>
              <a:t>Market economy systems are unstable as the result of competitive constraints with the threat of  continued  equilibrium  under  not  full employment.   </a:t>
            </a:r>
            <a:endParaRPr lang="uk-UA" sz="2800" dirty="0" smtClean="0">
              <a:solidFill>
                <a:schemeClr val="tx1"/>
              </a:solidFill>
            </a:endParaRPr>
          </a:p>
          <a:p>
            <a:pPr marL="0" indent="0" algn="just" eaLnBrk="1" hangingPunct="1">
              <a:buFontTx/>
              <a:buNone/>
            </a:pPr>
            <a:r>
              <a:rPr lang="en-US" sz="2800" dirty="0" smtClean="0">
                <a:solidFill>
                  <a:schemeClr val="tx1"/>
                </a:solidFill>
              </a:rPr>
              <a:t>There  is  possibility for  state  to  apply  stabilization  measures.  </a:t>
            </a:r>
            <a:endParaRPr lang="ru-RU" sz="2800" dirty="0" smtClean="0">
              <a:solidFill>
                <a:schemeClr val="tx1"/>
              </a:solidFill>
            </a:endParaRPr>
          </a:p>
          <a:p>
            <a:pPr marL="609600" indent="-609600" eaLnBrk="1" hangingPunct="1">
              <a:buFontTx/>
              <a:buNone/>
            </a:pPr>
            <a:r>
              <a:rPr lang="ru-RU" sz="3200" b="1" i="1" dirty="0" smtClean="0">
                <a:solidFill>
                  <a:schemeClr val="tx1"/>
                </a:solidFill>
              </a:rPr>
              <a:t>2</a:t>
            </a:r>
            <a:r>
              <a:rPr lang="ru-RU" sz="2800" b="1" i="1" dirty="0" smtClean="0">
                <a:solidFill>
                  <a:schemeClr val="tx1"/>
                </a:solidFill>
              </a:rPr>
              <a:t>. </a:t>
            </a:r>
            <a:r>
              <a:rPr lang="en-US" sz="2800" b="1" dirty="0" smtClean="0">
                <a:solidFill>
                  <a:schemeClr val="tx1"/>
                </a:solidFill>
              </a:rPr>
              <a:t>Production</a:t>
            </a:r>
            <a:r>
              <a:rPr lang="ru-RU" sz="2800" b="1" dirty="0" smtClean="0">
                <a:solidFill>
                  <a:schemeClr val="tx1"/>
                </a:solidFill>
              </a:rPr>
              <a:t> </a:t>
            </a:r>
            <a:r>
              <a:rPr lang="en-US" sz="2800" b="1" dirty="0" smtClean="0">
                <a:solidFill>
                  <a:schemeClr val="tx1"/>
                </a:solidFill>
              </a:rPr>
              <a:t> and</a:t>
            </a:r>
            <a:r>
              <a:rPr lang="ru-RU" sz="2800" b="1" dirty="0" smtClean="0">
                <a:solidFill>
                  <a:schemeClr val="tx1"/>
                </a:solidFill>
              </a:rPr>
              <a:t> </a:t>
            </a:r>
            <a:r>
              <a:rPr lang="en-US" sz="2800" b="1" dirty="0" smtClean="0">
                <a:solidFill>
                  <a:schemeClr val="tx1"/>
                </a:solidFill>
              </a:rPr>
              <a:t> employment</a:t>
            </a:r>
            <a:r>
              <a:rPr lang="ru-RU" sz="2800" b="1" dirty="0" smtClean="0">
                <a:solidFill>
                  <a:schemeClr val="tx1"/>
                </a:solidFill>
              </a:rPr>
              <a:t> </a:t>
            </a:r>
            <a:r>
              <a:rPr lang="en-US" sz="2800" b="1" dirty="0" smtClean="0">
                <a:solidFill>
                  <a:schemeClr val="tx1"/>
                </a:solidFill>
              </a:rPr>
              <a:t> are</a:t>
            </a:r>
            <a:r>
              <a:rPr lang="ru-RU" sz="2800" b="1" dirty="0" smtClean="0">
                <a:solidFill>
                  <a:schemeClr val="tx1"/>
                </a:solidFill>
              </a:rPr>
              <a:t> </a:t>
            </a:r>
            <a:r>
              <a:rPr lang="en-US" sz="2800" b="1" dirty="0" smtClean="0">
                <a:solidFill>
                  <a:schemeClr val="tx1"/>
                </a:solidFill>
              </a:rPr>
              <a:t> determined</a:t>
            </a:r>
            <a:r>
              <a:rPr lang="ru-RU" sz="2800" b="1" dirty="0" smtClean="0">
                <a:solidFill>
                  <a:schemeClr val="tx1"/>
                </a:solidFill>
              </a:rPr>
              <a:t> </a:t>
            </a:r>
            <a:r>
              <a:rPr lang="en-US" sz="2800" b="1" dirty="0" smtClean="0">
                <a:solidFill>
                  <a:schemeClr val="tx1"/>
                </a:solidFill>
              </a:rPr>
              <a:t> by aggregate</a:t>
            </a:r>
            <a:r>
              <a:rPr lang="ru-RU" sz="2800" b="1" dirty="0" smtClean="0">
                <a:solidFill>
                  <a:schemeClr val="tx1"/>
                </a:solidFill>
              </a:rPr>
              <a:t> </a:t>
            </a:r>
            <a:r>
              <a:rPr lang="en-US" sz="2800" b="1" dirty="0" smtClean="0">
                <a:solidFill>
                  <a:schemeClr val="tx1"/>
                </a:solidFill>
              </a:rPr>
              <a:t> demand</a:t>
            </a:r>
          </a:p>
          <a:p>
            <a:pPr marL="609600" indent="-609600" eaLnBrk="1" hangingPunct="1">
              <a:buFontTx/>
              <a:buNone/>
            </a:pPr>
            <a:endParaRPr lang="en-US" sz="2800" dirty="0" smtClean="0">
              <a:solidFill>
                <a:schemeClr val="tx1"/>
              </a:solidFill>
            </a:endParaRPr>
          </a:p>
        </p:txBody>
      </p:sp>
      <p:sp>
        <p:nvSpPr>
          <p:cNvPr id="2" name="Прямоугольник 1"/>
          <p:cNvSpPr/>
          <p:nvPr/>
        </p:nvSpPr>
        <p:spPr>
          <a:xfrm>
            <a:off x="1187624" y="487181"/>
            <a:ext cx="6768752" cy="1077218"/>
          </a:xfrm>
          <a:prstGeom prst="rect">
            <a:avLst/>
          </a:prstGeom>
          <a:solidFill>
            <a:srgbClr val="FFFFCC"/>
          </a:solidFill>
          <a:ln>
            <a:solidFill>
              <a:schemeClr val="accent1">
                <a:lumMod val="20000"/>
                <a:lumOff val="80000"/>
              </a:schemeClr>
            </a:solidFill>
          </a:ln>
        </p:spPr>
        <p:txBody>
          <a:bodyPr wrap="square">
            <a:spAutoFit/>
          </a:bodyPr>
          <a:lstStyle/>
          <a:p>
            <a:pPr algn="ctr" eaLnBrk="1" hangingPunct="1"/>
            <a:r>
              <a:rPr lang="en-US" sz="3200" b="1" dirty="0"/>
              <a:t>Post-Keynesian concept of stabilization policy</a:t>
            </a:r>
            <a:endParaRPr lang="ru-RU" sz="3200" b="1" dirty="0"/>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132856"/>
            <a:ext cx="8092421" cy="4392488"/>
          </a:xfrm>
          <a:solidFill>
            <a:schemeClr val="bg1"/>
          </a:solidFill>
          <a:ln w="12700">
            <a:solidFill>
              <a:srgbClr val="FFFF66"/>
            </a:solidFill>
          </a:ln>
        </p:spPr>
        <p:txBody>
          <a:bodyPr>
            <a:normAutofit lnSpcReduction="10000"/>
          </a:bodyPr>
          <a:lstStyle/>
          <a:p>
            <a:pPr marL="0" indent="0" algn="just">
              <a:buFont typeface="Wingdings" pitchFamily="2" charset="2"/>
              <a:buChar char="Ø"/>
            </a:pPr>
            <a:r>
              <a:rPr lang="en-US" sz="2800" b="1" dirty="0" smtClean="0">
                <a:solidFill>
                  <a:schemeClr val="tx1"/>
                </a:solidFill>
                <a:latin typeface="Arial Black" pitchFamily="34" charset="0"/>
              </a:rPr>
              <a:t>Third.</a:t>
            </a:r>
            <a:r>
              <a:rPr lang="en-US" sz="2800" dirty="0" smtClean="0">
                <a:solidFill>
                  <a:schemeClr val="tx1"/>
                </a:solidFill>
              </a:rPr>
              <a:t> </a:t>
            </a:r>
            <a:r>
              <a:rPr lang="en-US" sz="2800" b="1" dirty="0" smtClean="0">
                <a:solidFill>
                  <a:schemeClr val="tx1"/>
                </a:solidFill>
              </a:rPr>
              <a:t>The main reasons of the fluctuations of business cycle were exogenous shocks due to the  loss of industrial, agricultural and  services capacities</a:t>
            </a:r>
            <a:r>
              <a:rPr lang="ru-RU" sz="2800" b="1" dirty="0" smtClean="0">
                <a:solidFill>
                  <a:schemeClr val="tx1"/>
                </a:solidFill>
              </a:rPr>
              <a:t> </a:t>
            </a:r>
            <a:r>
              <a:rPr lang="en-US" sz="2800" b="1" dirty="0" smtClean="0">
                <a:solidFill>
                  <a:schemeClr val="tx1"/>
                </a:solidFill>
              </a:rPr>
              <a:t> in</a:t>
            </a:r>
            <a:r>
              <a:rPr lang="ru-RU" sz="2800" b="1" dirty="0" smtClean="0">
                <a:solidFill>
                  <a:schemeClr val="tx1"/>
                </a:solidFill>
              </a:rPr>
              <a:t> </a:t>
            </a:r>
            <a:r>
              <a:rPr lang="en-US" sz="2800" b="1" dirty="0" smtClean="0">
                <a:solidFill>
                  <a:schemeClr val="tx1"/>
                </a:solidFill>
              </a:rPr>
              <a:t> Crimea </a:t>
            </a:r>
            <a:r>
              <a:rPr lang="ru-RU" sz="2800" b="1" dirty="0" smtClean="0">
                <a:solidFill>
                  <a:schemeClr val="tx1"/>
                </a:solidFill>
              </a:rPr>
              <a:t> </a:t>
            </a:r>
            <a:r>
              <a:rPr lang="en-US" sz="2800" b="1" dirty="0" smtClean="0">
                <a:solidFill>
                  <a:schemeClr val="tx1"/>
                </a:solidFill>
              </a:rPr>
              <a:t>and </a:t>
            </a:r>
            <a:r>
              <a:rPr lang="ru-RU" sz="2800" b="1" dirty="0" smtClean="0">
                <a:solidFill>
                  <a:schemeClr val="tx1"/>
                </a:solidFill>
              </a:rPr>
              <a:t> </a:t>
            </a:r>
            <a:r>
              <a:rPr lang="en-US" sz="2800" b="1" dirty="0" smtClean="0">
                <a:solidFill>
                  <a:schemeClr val="tx1"/>
                </a:solidFill>
              </a:rPr>
              <a:t>Donbas</a:t>
            </a:r>
            <a:r>
              <a:rPr lang="ru-RU" sz="2800" b="1" dirty="0" smtClean="0">
                <a:solidFill>
                  <a:schemeClr val="tx1"/>
                </a:solidFill>
              </a:rPr>
              <a:t> </a:t>
            </a:r>
            <a:r>
              <a:rPr lang="en-US" sz="2800" b="1" dirty="0" smtClean="0">
                <a:solidFill>
                  <a:schemeClr val="tx1"/>
                </a:solidFill>
              </a:rPr>
              <a:t> regions. </a:t>
            </a:r>
          </a:p>
          <a:p>
            <a:pPr marL="0" indent="0" algn="just">
              <a:buFont typeface="Wingdings" pitchFamily="2" charset="2"/>
              <a:buChar char="Ø"/>
            </a:pPr>
            <a:r>
              <a:rPr lang="en-US" sz="2800" b="1" dirty="0" smtClean="0">
                <a:solidFill>
                  <a:schemeClr val="tx1"/>
                </a:solidFill>
                <a:latin typeface="Arial Black" pitchFamily="34" charset="0"/>
              </a:rPr>
              <a:t>Forth.</a:t>
            </a:r>
            <a:r>
              <a:rPr lang="en-US" sz="2800" b="1" dirty="0" smtClean="0">
                <a:solidFill>
                  <a:schemeClr val="tx1"/>
                </a:solidFill>
              </a:rPr>
              <a:t> Ukrainian economy needs stabilization policy ad hoc and more importantly it needs a policy</a:t>
            </a:r>
            <a:r>
              <a:rPr lang="ru-RU" sz="2800" b="1" dirty="0" smtClean="0">
                <a:solidFill>
                  <a:schemeClr val="tx1"/>
                </a:solidFill>
              </a:rPr>
              <a:t> </a:t>
            </a:r>
            <a:r>
              <a:rPr lang="en-US" sz="2800" b="1" dirty="0" smtClean="0">
                <a:solidFill>
                  <a:schemeClr val="tx1"/>
                </a:solidFill>
              </a:rPr>
              <a:t> of</a:t>
            </a:r>
            <a:r>
              <a:rPr lang="ru-RU" sz="2800" b="1" dirty="0" smtClean="0">
                <a:solidFill>
                  <a:schemeClr val="tx1"/>
                </a:solidFill>
              </a:rPr>
              <a:t> </a:t>
            </a:r>
            <a:r>
              <a:rPr lang="en-US" sz="2800" b="1" dirty="0" smtClean="0">
                <a:solidFill>
                  <a:schemeClr val="tx1"/>
                </a:solidFill>
              </a:rPr>
              <a:t> deep </a:t>
            </a:r>
            <a:r>
              <a:rPr lang="ru-RU" sz="2800" b="1" dirty="0" smtClean="0">
                <a:solidFill>
                  <a:schemeClr val="tx1"/>
                </a:solidFill>
              </a:rPr>
              <a:t> </a:t>
            </a:r>
            <a:r>
              <a:rPr lang="en-US" sz="2800" b="1" dirty="0" smtClean="0">
                <a:solidFill>
                  <a:schemeClr val="tx1"/>
                </a:solidFill>
              </a:rPr>
              <a:t>and</a:t>
            </a:r>
            <a:r>
              <a:rPr lang="ru-RU" sz="2800" b="1" dirty="0" smtClean="0">
                <a:solidFill>
                  <a:schemeClr val="tx1"/>
                </a:solidFill>
              </a:rPr>
              <a:t> </a:t>
            </a:r>
            <a:r>
              <a:rPr lang="en-US" sz="2800" b="1" dirty="0" smtClean="0">
                <a:solidFill>
                  <a:schemeClr val="tx1"/>
                </a:solidFill>
              </a:rPr>
              <a:t> comprehensive</a:t>
            </a:r>
            <a:r>
              <a:rPr lang="ru-RU" sz="2800" b="1" dirty="0" smtClean="0">
                <a:solidFill>
                  <a:schemeClr val="tx1"/>
                </a:solidFill>
              </a:rPr>
              <a:t> </a:t>
            </a:r>
            <a:r>
              <a:rPr lang="en-US" sz="2800" b="1" dirty="0" smtClean="0">
                <a:solidFill>
                  <a:schemeClr val="tx1"/>
                </a:solidFill>
              </a:rPr>
              <a:t> reforms.</a:t>
            </a:r>
            <a:endParaRPr lang="ru-RU" sz="2800" b="1" dirty="0" smtClean="0">
              <a:solidFill>
                <a:schemeClr val="tx1"/>
              </a:solidFill>
            </a:endParaRPr>
          </a:p>
          <a:p>
            <a:pPr marL="0" indent="0" algn="just">
              <a:buFont typeface="Wingdings" pitchFamily="2" charset="2"/>
              <a:buChar char="Ø"/>
            </a:pPr>
            <a:r>
              <a:rPr lang="en-US" sz="2800" b="1" dirty="0" smtClean="0">
                <a:solidFill>
                  <a:schemeClr val="tx1"/>
                </a:solidFill>
                <a:latin typeface="Arial Black" pitchFamily="34" charset="0"/>
              </a:rPr>
              <a:t>Fifth.</a:t>
            </a:r>
            <a:r>
              <a:rPr lang="en-US" sz="2800" b="1" dirty="0" smtClean="0">
                <a:solidFill>
                  <a:schemeClr val="tx1"/>
                </a:solidFill>
              </a:rPr>
              <a:t> Post-Keynesian economic methodology has</a:t>
            </a:r>
            <a:r>
              <a:rPr lang="ru-RU" sz="2800" b="1" dirty="0" smtClean="0">
                <a:solidFill>
                  <a:schemeClr val="tx1"/>
                </a:solidFill>
              </a:rPr>
              <a:t> </a:t>
            </a:r>
            <a:r>
              <a:rPr lang="en-US" sz="2800" b="1" dirty="0" smtClean="0">
                <a:solidFill>
                  <a:schemeClr val="tx1"/>
                </a:solidFill>
              </a:rPr>
              <a:t> an </a:t>
            </a:r>
            <a:r>
              <a:rPr lang="ru-RU" sz="2800" b="1" dirty="0" smtClean="0">
                <a:solidFill>
                  <a:schemeClr val="tx1"/>
                </a:solidFill>
              </a:rPr>
              <a:t> </a:t>
            </a:r>
            <a:r>
              <a:rPr lang="en-US" sz="2800" b="1" dirty="0" smtClean="0">
                <a:solidFill>
                  <a:schemeClr val="tx1"/>
                </a:solidFill>
              </a:rPr>
              <a:t>important</a:t>
            </a:r>
            <a:r>
              <a:rPr lang="ru-RU" sz="2800" b="1" dirty="0" smtClean="0">
                <a:solidFill>
                  <a:schemeClr val="tx1"/>
                </a:solidFill>
              </a:rPr>
              <a:t> </a:t>
            </a:r>
            <a:r>
              <a:rPr lang="en-US" sz="2800" b="1" dirty="0" smtClean="0">
                <a:solidFill>
                  <a:schemeClr val="tx1"/>
                </a:solidFill>
              </a:rPr>
              <a:t> meaning </a:t>
            </a:r>
            <a:r>
              <a:rPr lang="ru-RU" sz="2800" b="1" dirty="0" smtClean="0">
                <a:solidFill>
                  <a:schemeClr val="tx1"/>
                </a:solidFill>
              </a:rPr>
              <a:t> </a:t>
            </a:r>
            <a:r>
              <a:rPr lang="en-US" sz="2800" b="1" dirty="0" smtClean="0">
                <a:solidFill>
                  <a:schemeClr val="tx1"/>
                </a:solidFill>
              </a:rPr>
              <a:t>in an emerging  market</a:t>
            </a:r>
            <a:r>
              <a:rPr lang="ru-RU" sz="2800" b="1" dirty="0" smtClean="0">
                <a:solidFill>
                  <a:schemeClr val="tx1"/>
                </a:solidFill>
              </a:rPr>
              <a:t>  </a:t>
            </a:r>
            <a:r>
              <a:rPr lang="en-US" sz="2800" b="1" dirty="0" smtClean="0">
                <a:solidFill>
                  <a:schemeClr val="tx1"/>
                </a:solidFill>
              </a:rPr>
              <a:t> economies.</a:t>
            </a:r>
            <a:endParaRPr lang="ru-RU" sz="2800" b="1"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492896"/>
            <a:ext cx="8496944" cy="3882744"/>
          </a:xfrm>
          <a:solidFill>
            <a:schemeClr val="bg1"/>
          </a:solidFill>
        </p:spPr>
        <p:txBody>
          <a:bodyPr>
            <a:normAutofit fontScale="92500"/>
          </a:bodyPr>
          <a:lstStyle/>
          <a:p>
            <a:pPr marL="0" indent="0" eaLnBrk="1" hangingPunct="1">
              <a:buFontTx/>
              <a:buNone/>
              <a:defRPr/>
            </a:pPr>
            <a:r>
              <a:rPr lang="uk-UA" sz="2800" b="1" dirty="0" smtClean="0">
                <a:solidFill>
                  <a:schemeClr val="tx1"/>
                </a:solidFill>
              </a:rPr>
              <a:t>3. </a:t>
            </a:r>
            <a:r>
              <a:rPr lang="en-US" sz="2800" b="1" dirty="0" smtClean="0">
                <a:solidFill>
                  <a:schemeClr val="tx1"/>
                </a:solidFill>
              </a:rPr>
              <a:t>The</a:t>
            </a:r>
            <a:r>
              <a:rPr lang="ru-RU" sz="2800" b="1" dirty="0" smtClean="0">
                <a:solidFill>
                  <a:schemeClr val="tx1"/>
                </a:solidFill>
              </a:rPr>
              <a:t> </a:t>
            </a:r>
            <a:r>
              <a:rPr lang="en-US" sz="2800" b="1" dirty="0" smtClean="0">
                <a:solidFill>
                  <a:schemeClr val="tx1"/>
                </a:solidFill>
              </a:rPr>
              <a:t> main </a:t>
            </a:r>
            <a:r>
              <a:rPr lang="ru-RU" sz="2800" b="1" dirty="0" smtClean="0">
                <a:solidFill>
                  <a:schemeClr val="tx1"/>
                </a:solidFill>
              </a:rPr>
              <a:t> </a:t>
            </a:r>
            <a:r>
              <a:rPr lang="en-US" sz="2800" b="1" dirty="0" smtClean="0">
                <a:solidFill>
                  <a:schemeClr val="tx1"/>
                </a:solidFill>
              </a:rPr>
              <a:t>aim </a:t>
            </a:r>
            <a:r>
              <a:rPr lang="ru-RU" sz="2800" b="1" dirty="0" smtClean="0">
                <a:solidFill>
                  <a:schemeClr val="tx1"/>
                </a:solidFill>
              </a:rPr>
              <a:t> </a:t>
            </a:r>
            <a:r>
              <a:rPr lang="en-US" sz="2800" b="1" dirty="0" smtClean="0">
                <a:solidFill>
                  <a:schemeClr val="tx1"/>
                </a:solidFill>
              </a:rPr>
              <a:t>of</a:t>
            </a:r>
            <a:r>
              <a:rPr lang="ru-RU" sz="2800" b="1" dirty="0" smtClean="0">
                <a:solidFill>
                  <a:schemeClr val="tx1"/>
                </a:solidFill>
              </a:rPr>
              <a:t> </a:t>
            </a:r>
            <a:r>
              <a:rPr lang="en-US" sz="2800" b="1" dirty="0" smtClean="0">
                <a:solidFill>
                  <a:schemeClr val="tx1"/>
                </a:solidFill>
              </a:rPr>
              <a:t> economic </a:t>
            </a:r>
            <a:r>
              <a:rPr lang="ru-RU" sz="2800" b="1" dirty="0" smtClean="0">
                <a:solidFill>
                  <a:schemeClr val="tx1"/>
                </a:solidFill>
              </a:rPr>
              <a:t> </a:t>
            </a:r>
            <a:r>
              <a:rPr lang="en-US" sz="2800" b="1" dirty="0" smtClean="0">
                <a:solidFill>
                  <a:schemeClr val="tx1"/>
                </a:solidFill>
              </a:rPr>
              <a:t>policy</a:t>
            </a:r>
            <a:r>
              <a:rPr lang="ru-RU" sz="2800" b="1" dirty="0" smtClean="0">
                <a:solidFill>
                  <a:schemeClr val="tx1"/>
                </a:solidFill>
              </a:rPr>
              <a:t> </a:t>
            </a:r>
            <a:r>
              <a:rPr lang="en-US" sz="2800" b="1" dirty="0" smtClean="0">
                <a:solidFill>
                  <a:schemeClr val="tx1"/>
                </a:solidFill>
              </a:rPr>
              <a:t> is </a:t>
            </a:r>
            <a:r>
              <a:rPr lang="ru-RU" sz="2800" b="1" dirty="0" smtClean="0">
                <a:solidFill>
                  <a:schemeClr val="tx1"/>
                </a:solidFill>
              </a:rPr>
              <a:t> </a:t>
            </a:r>
            <a:r>
              <a:rPr lang="en-US" sz="2800" b="1" dirty="0" smtClean="0">
                <a:solidFill>
                  <a:schemeClr val="tx1"/>
                </a:solidFill>
              </a:rPr>
              <a:t>maintenance</a:t>
            </a:r>
            <a:r>
              <a:rPr lang="ru-RU" sz="2800" b="1" dirty="0" smtClean="0">
                <a:solidFill>
                  <a:schemeClr val="tx1"/>
                </a:solidFill>
              </a:rPr>
              <a:t> </a:t>
            </a:r>
            <a:r>
              <a:rPr lang="en-US" sz="2800" b="1" dirty="0" smtClean="0">
                <a:solidFill>
                  <a:schemeClr val="tx1"/>
                </a:solidFill>
              </a:rPr>
              <a:t> of full </a:t>
            </a:r>
            <a:r>
              <a:rPr lang="ru-RU" sz="2800" b="1" dirty="0" smtClean="0">
                <a:solidFill>
                  <a:schemeClr val="tx1"/>
                </a:solidFill>
              </a:rPr>
              <a:t> </a:t>
            </a:r>
            <a:r>
              <a:rPr lang="en-US" sz="2800" b="1" dirty="0" smtClean="0">
                <a:solidFill>
                  <a:schemeClr val="tx1"/>
                </a:solidFill>
              </a:rPr>
              <a:t>employment.</a:t>
            </a:r>
          </a:p>
          <a:p>
            <a:pPr eaLnBrk="1" hangingPunct="1">
              <a:buFont typeface="Arial" pitchFamily="34" charset="0"/>
              <a:buChar char="•"/>
              <a:defRPr/>
            </a:pPr>
            <a:r>
              <a:rPr lang="en-US" sz="2800" i="1" dirty="0" smtClean="0">
                <a:solidFill>
                  <a:schemeClr val="tx1"/>
                </a:solidFill>
                <a:effectLst>
                  <a:outerShdw blurRad="38100" dist="38100" dir="2700000" algn="tl">
                    <a:srgbClr val="000000">
                      <a:alpha val="43137"/>
                    </a:srgbClr>
                  </a:outerShdw>
                </a:effectLst>
              </a:rPr>
              <a:t>Price  stability  has  lower  priority  than  full employment.</a:t>
            </a:r>
          </a:p>
          <a:p>
            <a:pPr eaLnBrk="1" hangingPunct="1">
              <a:buFont typeface="Arial" pitchFamily="34" charset="0"/>
              <a:buChar char="•"/>
              <a:defRPr/>
            </a:pPr>
            <a:r>
              <a:rPr lang="en-US" sz="2800" i="1" dirty="0" smtClean="0">
                <a:solidFill>
                  <a:schemeClr val="tx1"/>
                </a:solidFill>
                <a:effectLst>
                  <a:outerShdw blurRad="38100" dist="38100" dir="2700000" algn="tl">
                    <a:srgbClr val="000000">
                      <a:alpha val="43137"/>
                    </a:srgbClr>
                  </a:outerShdw>
                </a:effectLst>
              </a:rPr>
              <a:t>Budget  deficit  is  possible  in  the  short-run.</a:t>
            </a:r>
          </a:p>
          <a:p>
            <a:pPr marL="0" indent="0" eaLnBrk="1" hangingPunct="1">
              <a:buFontTx/>
              <a:buNone/>
              <a:defRPr/>
            </a:pPr>
            <a:r>
              <a:rPr lang="uk-UA" sz="2800" b="1" dirty="0" smtClean="0">
                <a:solidFill>
                  <a:schemeClr val="tx1"/>
                </a:solidFill>
              </a:rPr>
              <a:t>4. </a:t>
            </a:r>
            <a:r>
              <a:rPr lang="en-US" sz="2800" b="1" dirty="0" smtClean="0">
                <a:solidFill>
                  <a:schemeClr val="tx1"/>
                </a:solidFill>
              </a:rPr>
              <a:t>Tariff</a:t>
            </a:r>
            <a:r>
              <a:rPr lang="ru-RU" sz="2800" b="1" dirty="0" smtClean="0">
                <a:solidFill>
                  <a:schemeClr val="tx1"/>
                </a:solidFill>
              </a:rPr>
              <a:t> </a:t>
            </a:r>
            <a:r>
              <a:rPr lang="en-US" sz="2800" b="1" dirty="0" smtClean="0">
                <a:solidFill>
                  <a:schemeClr val="tx1"/>
                </a:solidFill>
              </a:rPr>
              <a:t> autonomy </a:t>
            </a:r>
            <a:r>
              <a:rPr lang="ru-RU" sz="2800" b="1" dirty="0" smtClean="0">
                <a:solidFill>
                  <a:schemeClr val="tx1"/>
                </a:solidFill>
              </a:rPr>
              <a:t> </a:t>
            </a:r>
            <a:r>
              <a:rPr lang="en-US" sz="2800" b="1" dirty="0" smtClean="0">
                <a:solidFill>
                  <a:schemeClr val="tx1"/>
                </a:solidFill>
              </a:rPr>
              <a:t>in</a:t>
            </a:r>
            <a:r>
              <a:rPr lang="ru-RU" sz="2800" b="1" dirty="0" smtClean="0">
                <a:solidFill>
                  <a:schemeClr val="tx1"/>
                </a:solidFill>
              </a:rPr>
              <a:t> </a:t>
            </a:r>
            <a:r>
              <a:rPr lang="en-US" sz="2800" b="1" dirty="0" smtClean="0">
                <a:solidFill>
                  <a:schemeClr val="tx1"/>
                </a:solidFill>
              </a:rPr>
              <a:t> wage </a:t>
            </a:r>
            <a:r>
              <a:rPr lang="ru-RU" sz="2800" b="1" dirty="0" smtClean="0">
                <a:solidFill>
                  <a:schemeClr val="tx1"/>
                </a:solidFill>
              </a:rPr>
              <a:t> </a:t>
            </a:r>
            <a:r>
              <a:rPr lang="en-US" sz="2800" b="1" dirty="0" smtClean="0">
                <a:solidFill>
                  <a:schemeClr val="tx1"/>
                </a:solidFill>
              </a:rPr>
              <a:t>policy </a:t>
            </a:r>
            <a:r>
              <a:rPr lang="ru-RU" sz="2800" b="1" dirty="0" smtClean="0">
                <a:solidFill>
                  <a:schemeClr val="tx1"/>
                </a:solidFill>
              </a:rPr>
              <a:t> </a:t>
            </a:r>
            <a:r>
              <a:rPr lang="en-US" sz="2800" b="1" dirty="0" smtClean="0">
                <a:solidFill>
                  <a:schemeClr val="tx1"/>
                </a:solidFill>
              </a:rPr>
              <a:t>is</a:t>
            </a:r>
            <a:r>
              <a:rPr lang="ru-RU" sz="2800" b="1" dirty="0" smtClean="0">
                <a:solidFill>
                  <a:schemeClr val="tx1"/>
                </a:solidFill>
              </a:rPr>
              <a:t> </a:t>
            </a:r>
            <a:r>
              <a:rPr lang="en-US" sz="2800" b="1" dirty="0" smtClean="0">
                <a:solidFill>
                  <a:schemeClr val="tx1"/>
                </a:solidFill>
              </a:rPr>
              <a:t> complemented </a:t>
            </a:r>
            <a:r>
              <a:rPr lang="ru-RU" sz="2800" b="1" dirty="0" smtClean="0">
                <a:solidFill>
                  <a:schemeClr val="tx1"/>
                </a:solidFill>
              </a:rPr>
              <a:t> </a:t>
            </a:r>
            <a:r>
              <a:rPr lang="en-US" sz="2800" b="1" dirty="0" smtClean="0">
                <a:solidFill>
                  <a:schemeClr val="tx1"/>
                </a:solidFill>
              </a:rPr>
              <a:t>by income </a:t>
            </a:r>
            <a:r>
              <a:rPr lang="ru-RU" sz="2800" b="1" dirty="0" smtClean="0">
                <a:solidFill>
                  <a:schemeClr val="tx1"/>
                </a:solidFill>
              </a:rPr>
              <a:t>  </a:t>
            </a:r>
            <a:r>
              <a:rPr lang="en-US" sz="2800" b="1" dirty="0" smtClean="0">
                <a:solidFill>
                  <a:schemeClr val="tx1"/>
                </a:solidFill>
              </a:rPr>
              <a:t>policy.</a:t>
            </a:r>
            <a:endParaRPr lang="uk-UA" sz="2800" b="1" dirty="0" smtClean="0">
              <a:solidFill>
                <a:schemeClr val="tx1"/>
              </a:solidFill>
            </a:endParaRPr>
          </a:p>
          <a:p>
            <a:pPr marL="0" indent="0" eaLnBrk="1" hangingPunct="1">
              <a:buFontTx/>
              <a:buNone/>
              <a:defRPr/>
            </a:pPr>
            <a:r>
              <a:rPr lang="uk-UA" sz="2800" b="1" dirty="0" smtClean="0">
                <a:solidFill>
                  <a:schemeClr val="tx1"/>
                </a:solidFill>
              </a:rPr>
              <a:t>5. </a:t>
            </a:r>
            <a:r>
              <a:rPr lang="en-US" sz="2800" b="1" dirty="0" smtClean="0">
                <a:solidFill>
                  <a:schemeClr val="tx1"/>
                </a:solidFill>
              </a:rPr>
              <a:t>Aggregate</a:t>
            </a:r>
            <a:r>
              <a:rPr lang="ru-RU" sz="2800" b="1" dirty="0" smtClean="0">
                <a:solidFill>
                  <a:schemeClr val="tx1"/>
                </a:solidFill>
              </a:rPr>
              <a:t> </a:t>
            </a:r>
            <a:r>
              <a:rPr lang="en-US" sz="2800" b="1" dirty="0" smtClean="0">
                <a:solidFill>
                  <a:schemeClr val="tx1"/>
                </a:solidFill>
              </a:rPr>
              <a:t> demand </a:t>
            </a:r>
            <a:r>
              <a:rPr lang="ru-RU" sz="2800" b="1" dirty="0" smtClean="0">
                <a:solidFill>
                  <a:schemeClr val="tx1"/>
                </a:solidFill>
              </a:rPr>
              <a:t> </a:t>
            </a:r>
            <a:r>
              <a:rPr lang="en-US" sz="2800" b="1" dirty="0" smtClean="0">
                <a:solidFill>
                  <a:schemeClr val="tx1"/>
                </a:solidFill>
              </a:rPr>
              <a:t>is</a:t>
            </a:r>
            <a:r>
              <a:rPr lang="ru-RU" sz="2800" b="1" dirty="0" smtClean="0">
                <a:solidFill>
                  <a:schemeClr val="tx1"/>
                </a:solidFill>
              </a:rPr>
              <a:t> </a:t>
            </a:r>
            <a:r>
              <a:rPr lang="en-US" sz="2800" b="1" dirty="0" smtClean="0">
                <a:solidFill>
                  <a:schemeClr val="tx1"/>
                </a:solidFill>
              </a:rPr>
              <a:t> determined </a:t>
            </a:r>
            <a:r>
              <a:rPr lang="ru-RU" sz="2800" b="1" dirty="0" smtClean="0">
                <a:solidFill>
                  <a:schemeClr val="tx1"/>
                </a:solidFill>
              </a:rPr>
              <a:t> </a:t>
            </a:r>
            <a:r>
              <a:rPr lang="en-US" sz="2800" b="1" dirty="0" smtClean="0">
                <a:solidFill>
                  <a:schemeClr val="tx1"/>
                </a:solidFill>
              </a:rPr>
              <a:t>by</a:t>
            </a:r>
            <a:r>
              <a:rPr lang="ru-RU" sz="2800" b="1" dirty="0" smtClean="0">
                <a:solidFill>
                  <a:schemeClr val="tx1"/>
                </a:solidFill>
              </a:rPr>
              <a:t> </a:t>
            </a:r>
            <a:r>
              <a:rPr lang="en-US" sz="2800" b="1" dirty="0" smtClean="0">
                <a:solidFill>
                  <a:schemeClr val="tx1"/>
                </a:solidFill>
              </a:rPr>
              <a:t> counter</a:t>
            </a:r>
            <a:r>
              <a:rPr lang="ru-RU" sz="2800" b="1" dirty="0" smtClean="0">
                <a:solidFill>
                  <a:schemeClr val="tx1"/>
                </a:solidFill>
              </a:rPr>
              <a:t> </a:t>
            </a:r>
            <a:r>
              <a:rPr lang="en-US" sz="2800" b="1" dirty="0" smtClean="0">
                <a:solidFill>
                  <a:schemeClr val="tx1"/>
                </a:solidFill>
              </a:rPr>
              <a:t>cyclical fiscal </a:t>
            </a:r>
            <a:r>
              <a:rPr lang="ru-RU" sz="2800" b="1" dirty="0" smtClean="0">
                <a:solidFill>
                  <a:schemeClr val="tx1"/>
                </a:solidFill>
              </a:rPr>
              <a:t> </a:t>
            </a:r>
            <a:r>
              <a:rPr lang="en-US" sz="2800" b="1" dirty="0" smtClean="0">
                <a:solidFill>
                  <a:schemeClr val="tx1"/>
                </a:solidFill>
              </a:rPr>
              <a:t>policy.</a:t>
            </a:r>
          </a:p>
        </p:txBody>
      </p:sp>
      <p:sp>
        <p:nvSpPr>
          <p:cNvPr id="2" name="Прямоугольник 1"/>
          <p:cNvSpPr/>
          <p:nvPr/>
        </p:nvSpPr>
        <p:spPr>
          <a:xfrm>
            <a:off x="2015716" y="476672"/>
            <a:ext cx="5112568" cy="1077218"/>
          </a:xfrm>
          <a:prstGeom prst="rect">
            <a:avLst/>
          </a:prstGeom>
          <a:solidFill>
            <a:srgbClr val="FFFFCC"/>
          </a:solidFill>
          <a:ln>
            <a:solidFill>
              <a:schemeClr val="accent1">
                <a:lumMod val="20000"/>
                <a:lumOff val="80000"/>
              </a:schemeClr>
            </a:solidFill>
          </a:ln>
        </p:spPr>
        <p:txBody>
          <a:bodyPr wrap="square">
            <a:spAutoFit/>
          </a:bodyPr>
          <a:lstStyle/>
          <a:p>
            <a:pPr algn="ctr"/>
            <a:r>
              <a:rPr lang="en-US" sz="3200" b="1" dirty="0" smtClean="0"/>
              <a:t>Post-Keynesian</a:t>
            </a:r>
            <a:r>
              <a:rPr lang="ru-RU" sz="3200" b="1" dirty="0" smtClean="0"/>
              <a:t> </a:t>
            </a:r>
            <a:r>
              <a:rPr lang="en-US" sz="3200" b="1" dirty="0" smtClean="0"/>
              <a:t> </a:t>
            </a:r>
            <a:r>
              <a:rPr lang="en-US" sz="3200" b="1" dirty="0"/>
              <a:t>concept </a:t>
            </a:r>
            <a:r>
              <a:rPr lang="en-US" sz="3200" b="1" dirty="0" smtClean="0"/>
              <a:t>of</a:t>
            </a:r>
            <a:r>
              <a:rPr lang="ru-RU" sz="3200" b="1" dirty="0" smtClean="0"/>
              <a:t> </a:t>
            </a:r>
            <a:r>
              <a:rPr lang="en-US" sz="3200" b="1" dirty="0" smtClean="0"/>
              <a:t> </a:t>
            </a:r>
            <a:r>
              <a:rPr lang="en-US" sz="3200" b="1" dirty="0"/>
              <a:t>stabilization </a:t>
            </a:r>
            <a:r>
              <a:rPr lang="ru-RU" sz="3200" b="1" dirty="0" smtClean="0"/>
              <a:t> </a:t>
            </a:r>
            <a:r>
              <a:rPr lang="en-US" sz="3200" b="1" dirty="0" smtClean="0"/>
              <a:t>policy</a:t>
            </a:r>
            <a:endParaRPr lang="uk-UA" sz="3200"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Содержимое 2"/>
          <p:cNvSpPr>
            <a:spLocks noGrp="1"/>
          </p:cNvSpPr>
          <p:nvPr>
            <p:ph idx="1"/>
          </p:nvPr>
        </p:nvSpPr>
        <p:spPr>
          <a:xfrm>
            <a:off x="500034" y="2060848"/>
            <a:ext cx="8229600" cy="4608512"/>
          </a:xfrm>
          <a:solidFill>
            <a:schemeClr val="bg1"/>
          </a:solidFill>
        </p:spPr>
        <p:txBody>
          <a:bodyPr>
            <a:normAutofit fontScale="92500" lnSpcReduction="20000"/>
          </a:bodyPr>
          <a:lstStyle/>
          <a:p>
            <a:pPr algn="ctr">
              <a:buFont typeface="Wingdings" pitchFamily="2" charset="2"/>
              <a:buChar char="Ø"/>
            </a:pPr>
            <a:r>
              <a:rPr lang="en-US" sz="2400" b="1" dirty="0" smtClean="0">
                <a:solidFill>
                  <a:schemeClr val="tx1"/>
                </a:solidFill>
              </a:rPr>
              <a:t>Post</a:t>
            </a:r>
            <a:r>
              <a:rPr lang="uk-UA" sz="2400" b="1" dirty="0" smtClean="0">
                <a:solidFill>
                  <a:schemeClr val="tx1"/>
                </a:solidFill>
              </a:rPr>
              <a:t>-</a:t>
            </a:r>
            <a:r>
              <a:rPr lang="en-US" sz="2400" b="1" dirty="0" smtClean="0">
                <a:solidFill>
                  <a:schemeClr val="tx1"/>
                </a:solidFill>
              </a:rPr>
              <a:t>Keynesian version of stabilization policy is oriented towards  the  stimulation of  aggregate  demand  due  to:</a:t>
            </a:r>
          </a:p>
          <a:p>
            <a:pPr>
              <a:buFont typeface="Wingdings" pitchFamily="2" charset="2"/>
              <a:buChar char="q"/>
            </a:pPr>
            <a:r>
              <a:rPr lang="en-US" sz="2400" b="1" dirty="0" smtClean="0">
                <a:solidFill>
                  <a:schemeClr val="tx1"/>
                </a:solidFill>
              </a:rPr>
              <a:t>decrease </a:t>
            </a:r>
            <a:r>
              <a:rPr lang="ru-RU" sz="2400" b="1" dirty="0" smtClean="0">
                <a:solidFill>
                  <a:schemeClr val="tx1"/>
                </a:solidFill>
              </a:rPr>
              <a:t> </a:t>
            </a:r>
            <a:r>
              <a:rPr lang="en-US" sz="2400" b="1" dirty="0" smtClean="0">
                <a:solidFill>
                  <a:schemeClr val="tx1"/>
                </a:solidFill>
              </a:rPr>
              <a:t>of</a:t>
            </a:r>
            <a:r>
              <a:rPr lang="ru-RU" sz="2400" b="1" dirty="0" smtClean="0">
                <a:solidFill>
                  <a:schemeClr val="tx1"/>
                </a:solidFill>
              </a:rPr>
              <a:t> </a:t>
            </a:r>
            <a:r>
              <a:rPr lang="en-US" sz="2400" b="1" dirty="0" smtClean="0">
                <a:solidFill>
                  <a:schemeClr val="tx1"/>
                </a:solidFill>
              </a:rPr>
              <a:t> tax</a:t>
            </a:r>
            <a:r>
              <a:rPr lang="ru-RU" sz="2400" b="1" dirty="0" smtClean="0">
                <a:solidFill>
                  <a:schemeClr val="tx1"/>
                </a:solidFill>
              </a:rPr>
              <a:t> </a:t>
            </a:r>
            <a:r>
              <a:rPr lang="en-US" sz="2400" b="1" dirty="0" smtClean="0">
                <a:solidFill>
                  <a:schemeClr val="tx1"/>
                </a:solidFill>
              </a:rPr>
              <a:t> burden </a:t>
            </a:r>
            <a:r>
              <a:rPr lang="ru-RU" sz="2400" b="1" dirty="0" smtClean="0">
                <a:solidFill>
                  <a:schemeClr val="tx1"/>
                </a:solidFill>
              </a:rPr>
              <a:t> </a:t>
            </a:r>
            <a:r>
              <a:rPr lang="en-US" sz="2400" b="1" dirty="0" smtClean="0">
                <a:solidFill>
                  <a:schemeClr val="tx1"/>
                </a:solidFill>
              </a:rPr>
              <a:t>through: </a:t>
            </a:r>
          </a:p>
          <a:p>
            <a:pPr>
              <a:buNone/>
            </a:pPr>
            <a:r>
              <a:rPr lang="ru-RU" sz="2400" b="1" dirty="0" smtClean="0">
                <a:solidFill>
                  <a:schemeClr val="tx1"/>
                </a:solidFill>
              </a:rPr>
              <a:t>     </a:t>
            </a:r>
            <a:r>
              <a:rPr lang="en-US" sz="2400" b="1" dirty="0" smtClean="0">
                <a:solidFill>
                  <a:schemeClr val="tx1"/>
                </a:solidFill>
              </a:rPr>
              <a:t>reduction of corporate tax and income tax rates; </a:t>
            </a:r>
          </a:p>
          <a:p>
            <a:pPr>
              <a:buFont typeface="Wingdings" pitchFamily="2" charset="2"/>
              <a:buChar char="q"/>
            </a:pPr>
            <a:r>
              <a:rPr lang="en-US" sz="2400" b="1" dirty="0" smtClean="0">
                <a:solidFill>
                  <a:schemeClr val="tx1"/>
                </a:solidFill>
              </a:rPr>
              <a:t>increase of government expenditures with</a:t>
            </a:r>
          </a:p>
          <a:p>
            <a:pPr>
              <a:buNone/>
            </a:pPr>
            <a:r>
              <a:rPr lang="ru-RU" sz="2400" b="1" dirty="0" smtClean="0">
                <a:solidFill>
                  <a:schemeClr val="tx1"/>
                </a:solidFill>
              </a:rPr>
              <a:t>     </a:t>
            </a:r>
            <a:r>
              <a:rPr lang="en-US" sz="2400" b="1" dirty="0" smtClean="0">
                <a:solidFill>
                  <a:schemeClr val="tx1"/>
                </a:solidFill>
              </a:rPr>
              <a:t>focus on increase of government (public) investments; </a:t>
            </a:r>
          </a:p>
          <a:p>
            <a:pPr>
              <a:buFont typeface="Wingdings" pitchFamily="2" charset="2"/>
              <a:buChar char="q"/>
            </a:pPr>
            <a:r>
              <a:rPr lang="en-US" sz="2400" b="1" dirty="0" smtClean="0">
                <a:solidFill>
                  <a:schemeClr val="tx1"/>
                </a:solidFill>
              </a:rPr>
              <a:t>promotion of investment activities through:</a:t>
            </a:r>
          </a:p>
          <a:p>
            <a:pPr>
              <a:buNone/>
            </a:pPr>
            <a:r>
              <a:rPr lang="ru-RU" sz="2400" b="1" dirty="0" smtClean="0">
                <a:solidFill>
                  <a:schemeClr val="tx1"/>
                </a:solidFill>
              </a:rPr>
              <a:t>    </a:t>
            </a:r>
            <a:r>
              <a:rPr lang="ru-RU" sz="2400" b="1" i="1" dirty="0" smtClean="0">
                <a:solidFill>
                  <a:schemeClr val="tx1"/>
                </a:solidFill>
              </a:rPr>
              <a:t>- </a:t>
            </a:r>
            <a:r>
              <a:rPr lang="en-US" sz="2400" b="1" i="1" dirty="0" smtClean="0">
                <a:solidFill>
                  <a:schemeClr val="tx1"/>
                </a:solidFill>
              </a:rPr>
              <a:t>reduction </a:t>
            </a:r>
            <a:r>
              <a:rPr lang="ru-RU" sz="2400" b="1" i="1" dirty="0" smtClean="0">
                <a:solidFill>
                  <a:schemeClr val="tx1"/>
                </a:solidFill>
              </a:rPr>
              <a:t> </a:t>
            </a:r>
            <a:r>
              <a:rPr lang="en-US" sz="2400" b="1" i="1" dirty="0" smtClean="0">
                <a:solidFill>
                  <a:schemeClr val="tx1"/>
                </a:solidFill>
              </a:rPr>
              <a:t>of</a:t>
            </a:r>
            <a:r>
              <a:rPr lang="ru-RU" sz="2400" b="1" i="1" dirty="0" smtClean="0">
                <a:solidFill>
                  <a:schemeClr val="tx1"/>
                </a:solidFill>
              </a:rPr>
              <a:t> </a:t>
            </a:r>
            <a:r>
              <a:rPr lang="en-US" sz="2400" b="1" i="1" dirty="0" smtClean="0">
                <a:solidFill>
                  <a:schemeClr val="tx1"/>
                </a:solidFill>
              </a:rPr>
              <a:t> Central</a:t>
            </a:r>
            <a:r>
              <a:rPr lang="ru-RU" sz="2400" b="1" i="1" dirty="0" smtClean="0">
                <a:solidFill>
                  <a:schemeClr val="tx1"/>
                </a:solidFill>
              </a:rPr>
              <a:t> </a:t>
            </a:r>
            <a:r>
              <a:rPr lang="en-US" sz="2400" b="1" i="1" dirty="0" smtClean="0">
                <a:solidFill>
                  <a:schemeClr val="tx1"/>
                </a:solidFill>
              </a:rPr>
              <a:t> Bank</a:t>
            </a:r>
            <a:r>
              <a:rPr lang="ru-RU" sz="2400" b="1" i="1" dirty="0" smtClean="0">
                <a:solidFill>
                  <a:schemeClr val="tx1"/>
                </a:solidFill>
              </a:rPr>
              <a:t> </a:t>
            </a:r>
            <a:r>
              <a:rPr lang="en-US" sz="2400" b="1" i="1" dirty="0" smtClean="0">
                <a:solidFill>
                  <a:schemeClr val="tx1"/>
                </a:solidFill>
              </a:rPr>
              <a:t> discount rate, </a:t>
            </a:r>
          </a:p>
          <a:p>
            <a:pPr>
              <a:buNone/>
            </a:pPr>
            <a:r>
              <a:rPr lang="ru-RU" sz="2400" b="1" i="1" dirty="0" smtClean="0">
                <a:solidFill>
                  <a:schemeClr val="tx1"/>
                </a:solidFill>
              </a:rPr>
              <a:t>    - </a:t>
            </a:r>
            <a:r>
              <a:rPr lang="en-US" sz="2400" b="1" i="1" dirty="0" smtClean="0">
                <a:solidFill>
                  <a:schemeClr val="tx1"/>
                </a:solidFill>
              </a:rPr>
              <a:t>reduction of </a:t>
            </a:r>
            <a:r>
              <a:rPr lang="ru-RU" sz="2400" b="1" i="1" dirty="0" smtClean="0">
                <a:solidFill>
                  <a:schemeClr val="tx1"/>
                </a:solidFill>
              </a:rPr>
              <a:t> </a:t>
            </a:r>
            <a:r>
              <a:rPr lang="en-US" sz="2400" b="1" i="1" dirty="0" smtClean="0">
                <a:solidFill>
                  <a:schemeClr val="tx1"/>
                </a:solidFill>
              </a:rPr>
              <a:t>the</a:t>
            </a:r>
            <a:r>
              <a:rPr lang="ru-RU" sz="2400" b="1" i="1" dirty="0" smtClean="0">
                <a:solidFill>
                  <a:schemeClr val="tx1"/>
                </a:solidFill>
              </a:rPr>
              <a:t> </a:t>
            </a:r>
            <a:r>
              <a:rPr lang="en-US" sz="2400" b="1" i="1" dirty="0" smtClean="0">
                <a:solidFill>
                  <a:schemeClr val="tx1"/>
                </a:solidFill>
              </a:rPr>
              <a:t> depreciation </a:t>
            </a:r>
            <a:r>
              <a:rPr lang="ru-RU" sz="2400" b="1" i="1" dirty="0" smtClean="0">
                <a:solidFill>
                  <a:schemeClr val="tx1"/>
                </a:solidFill>
              </a:rPr>
              <a:t> </a:t>
            </a:r>
            <a:r>
              <a:rPr lang="en-US" sz="2400" b="1" i="1" dirty="0" smtClean="0">
                <a:solidFill>
                  <a:schemeClr val="tx1"/>
                </a:solidFill>
              </a:rPr>
              <a:t>(amortization) period,</a:t>
            </a:r>
          </a:p>
          <a:p>
            <a:pPr>
              <a:buNone/>
            </a:pPr>
            <a:r>
              <a:rPr lang="ru-RU" sz="2400" b="1" i="1" dirty="0" smtClean="0">
                <a:solidFill>
                  <a:schemeClr val="tx1"/>
                </a:solidFill>
              </a:rPr>
              <a:t>    - </a:t>
            </a:r>
            <a:r>
              <a:rPr lang="en-US" sz="2400" b="1" i="1" dirty="0" smtClean="0">
                <a:solidFill>
                  <a:schemeClr val="tx1"/>
                </a:solidFill>
              </a:rPr>
              <a:t>respective</a:t>
            </a:r>
            <a:r>
              <a:rPr lang="ru-RU" sz="2400" b="1" i="1" dirty="0" smtClean="0">
                <a:solidFill>
                  <a:schemeClr val="tx1"/>
                </a:solidFill>
              </a:rPr>
              <a:t> </a:t>
            </a:r>
            <a:r>
              <a:rPr lang="en-US" sz="2400" b="1" i="1" dirty="0" smtClean="0">
                <a:solidFill>
                  <a:schemeClr val="tx1"/>
                </a:solidFill>
              </a:rPr>
              <a:t> increase</a:t>
            </a:r>
            <a:r>
              <a:rPr lang="ru-RU" sz="2400" b="1" i="1" dirty="0" smtClean="0">
                <a:solidFill>
                  <a:schemeClr val="tx1"/>
                </a:solidFill>
              </a:rPr>
              <a:t> </a:t>
            </a:r>
            <a:r>
              <a:rPr lang="en-US" sz="2400" b="1" i="1" dirty="0" smtClean="0">
                <a:solidFill>
                  <a:schemeClr val="tx1"/>
                </a:solidFill>
              </a:rPr>
              <a:t> of </a:t>
            </a:r>
            <a:r>
              <a:rPr lang="ru-RU" sz="2400" b="1" i="1" dirty="0" smtClean="0">
                <a:solidFill>
                  <a:schemeClr val="tx1"/>
                </a:solidFill>
              </a:rPr>
              <a:t> </a:t>
            </a:r>
            <a:r>
              <a:rPr lang="en-US" sz="2400" b="1" i="1" dirty="0" smtClean="0">
                <a:solidFill>
                  <a:schemeClr val="tx1"/>
                </a:solidFill>
              </a:rPr>
              <a:t>investment</a:t>
            </a:r>
            <a:r>
              <a:rPr lang="ru-RU" sz="2400" b="1" i="1" dirty="0" smtClean="0">
                <a:solidFill>
                  <a:schemeClr val="tx1"/>
                </a:solidFill>
              </a:rPr>
              <a:t> </a:t>
            </a:r>
            <a:r>
              <a:rPr lang="en-US" sz="2400" b="1" i="1" dirty="0" smtClean="0">
                <a:solidFill>
                  <a:schemeClr val="tx1"/>
                </a:solidFill>
              </a:rPr>
              <a:t> return;</a:t>
            </a:r>
          </a:p>
          <a:p>
            <a:pPr>
              <a:buFont typeface="Wingdings" pitchFamily="2" charset="2"/>
              <a:buChar char="q"/>
            </a:pPr>
            <a:r>
              <a:rPr lang="en-US" sz="2400" b="1" dirty="0" smtClean="0">
                <a:solidFill>
                  <a:schemeClr val="tx1"/>
                </a:solidFill>
              </a:rPr>
              <a:t>(if required) devaluation of local currency with the aim of export promotion.   </a:t>
            </a:r>
          </a:p>
          <a:p>
            <a:pPr algn="r">
              <a:buNone/>
            </a:pPr>
            <a:r>
              <a:rPr lang="en-US" sz="2400" b="1" dirty="0" smtClean="0">
                <a:solidFill>
                  <a:schemeClr val="tx1"/>
                </a:solidFill>
              </a:rPr>
              <a:t>(</a:t>
            </a:r>
            <a:r>
              <a:rPr lang="en-US" sz="2400" b="1" dirty="0" err="1" smtClean="0">
                <a:solidFill>
                  <a:schemeClr val="tx1"/>
                </a:solidFill>
                <a:effectLst>
                  <a:outerShdw blurRad="38100" dist="38100" dir="2700000" algn="tl">
                    <a:srgbClr val="000000">
                      <a:alpha val="43137"/>
                    </a:srgbClr>
                  </a:outerShdw>
                </a:effectLst>
              </a:rPr>
              <a:t>Welfens</a:t>
            </a:r>
            <a:r>
              <a:rPr lang="en-US" sz="2400" b="1" dirty="0" smtClean="0">
                <a:solidFill>
                  <a:schemeClr val="tx1"/>
                </a:solidFill>
                <a:effectLst>
                  <a:outerShdw blurRad="38100" dist="38100" dir="2700000" algn="tl">
                    <a:srgbClr val="000000">
                      <a:alpha val="43137"/>
                    </a:srgbClr>
                  </a:outerShdw>
                </a:effectLst>
              </a:rPr>
              <a:t>, 2008. 302, 353</a:t>
            </a:r>
            <a:r>
              <a:rPr lang="en-US" sz="2400" b="1" dirty="0" smtClean="0">
                <a:solidFill>
                  <a:schemeClr val="tx1"/>
                </a:solidFill>
              </a:rPr>
              <a:t>)</a:t>
            </a:r>
          </a:p>
          <a:p>
            <a:endParaRPr lang="ru-RU" sz="2400" b="1" dirty="0" smtClean="0">
              <a:solidFill>
                <a:schemeClr val="tx1"/>
              </a:solidFill>
            </a:endParaRPr>
          </a:p>
        </p:txBody>
      </p:sp>
      <p:sp>
        <p:nvSpPr>
          <p:cNvPr id="2" name="Прямоугольник 1"/>
          <p:cNvSpPr/>
          <p:nvPr/>
        </p:nvSpPr>
        <p:spPr>
          <a:xfrm>
            <a:off x="1304919" y="764704"/>
            <a:ext cx="6534161" cy="584775"/>
          </a:xfrm>
          <a:prstGeom prst="rect">
            <a:avLst/>
          </a:prstGeom>
          <a:solidFill>
            <a:srgbClr val="FFFFCC"/>
          </a:solidFill>
          <a:ln>
            <a:solidFill>
              <a:schemeClr val="accent1">
                <a:lumMod val="20000"/>
                <a:lumOff val="80000"/>
              </a:schemeClr>
            </a:solidFill>
          </a:ln>
        </p:spPr>
        <p:txBody>
          <a:bodyPr wrap="none">
            <a:spAutoFit/>
          </a:bodyPr>
          <a:lstStyle/>
          <a:p>
            <a:r>
              <a:rPr lang="en-US" sz="3200" b="1" dirty="0"/>
              <a:t>Demand-led  stabilization  policy</a:t>
            </a:r>
            <a:endParaRPr lang="uk-UA" sz="3200" dirty="0"/>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34405" y="188640"/>
            <a:ext cx="8856984" cy="28760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grpSp>
        <p:nvGrpSpPr>
          <p:cNvPr id="2" name="Группа 5"/>
          <p:cNvGrpSpPr/>
          <p:nvPr/>
        </p:nvGrpSpPr>
        <p:grpSpPr>
          <a:xfrm>
            <a:off x="251520" y="332656"/>
            <a:ext cx="8696820" cy="6480720"/>
            <a:chOff x="83634" y="198113"/>
            <a:chExt cx="8682187" cy="5785831"/>
          </a:xfrm>
        </p:grpSpPr>
        <p:cxnSp>
          <p:nvCxnSpPr>
            <p:cNvPr id="291" name="Прямая соединительная линия 290"/>
            <p:cNvCxnSpPr/>
            <p:nvPr/>
          </p:nvCxnSpPr>
          <p:spPr>
            <a:xfrm rot="16200000" flipH="1">
              <a:off x="7572397" y="2143116"/>
              <a:ext cx="142875" cy="0"/>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grpSp>
          <p:nvGrpSpPr>
            <p:cNvPr id="3" name="Группа 4"/>
            <p:cNvGrpSpPr/>
            <p:nvPr/>
          </p:nvGrpSpPr>
          <p:grpSpPr>
            <a:xfrm>
              <a:off x="83634" y="198113"/>
              <a:ext cx="8682187" cy="5785831"/>
              <a:chOff x="82081" y="233491"/>
              <a:chExt cx="8682187" cy="5785831"/>
            </a:xfrm>
          </p:grpSpPr>
          <p:cxnSp>
            <p:nvCxnSpPr>
              <p:cNvPr id="256" name="Прямая соединительная линия 255"/>
              <p:cNvCxnSpPr/>
              <p:nvPr/>
            </p:nvCxnSpPr>
            <p:spPr>
              <a:xfrm rot="5400000">
                <a:off x="1072332" y="2142322"/>
                <a:ext cx="142875" cy="1588"/>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grpSp>
            <p:nvGrpSpPr>
              <p:cNvPr id="4" name="Группа 3"/>
              <p:cNvGrpSpPr/>
              <p:nvPr/>
            </p:nvGrpSpPr>
            <p:grpSpPr>
              <a:xfrm>
                <a:off x="82081" y="233491"/>
                <a:ext cx="8682187" cy="5785831"/>
                <a:chOff x="83650" y="214679"/>
                <a:chExt cx="8682187" cy="5785831"/>
              </a:xfrm>
            </p:grpSpPr>
            <p:grpSp>
              <p:nvGrpSpPr>
                <p:cNvPr id="5" name="Organization Chart 122"/>
                <p:cNvGrpSpPr>
                  <a:grpSpLocks noChangeAspect="1"/>
                </p:cNvGrpSpPr>
                <p:nvPr/>
              </p:nvGrpSpPr>
              <p:grpSpPr bwMode="auto">
                <a:xfrm>
                  <a:off x="83650" y="214679"/>
                  <a:ext cx="8682187" cy="5785831"/>
                  <a:chOff x="-1257" y="-3554"/>
                  <a:chExt cx="21641" cy="7058"/>
                </a:xfrm>
              </p:grpSpPr>
              <p:sp>
                <p:nvSpPr>
                  <p:cNvPr id="15385" name="_s26771"/>
                  <p:cNvSpPr>
                    <a:spLocks noChangeArrowheads="1"/>
                  </p:cNvSpPr>
                  <p:nvPr/>
                </p:nvSpPr>
                <p:spPr bwMode="auto">
                  <a:xfrm>
                    <a:off x="6369" y="-3554"/>
                    <a:ext cx="6589" cy="894"/>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endParaRPr lang="en-US" sz="1600" b="1" dirty="0">
                      <a:solidFill>
                        <a:schemeClr val="tx1"/>
                      </a:solidFill>
                      <a:latin typeface="Times New Roman" pitchFamily="18" charset="0"/>
                    </a:endParaRPr>
                  </a:p>
                  <a:p>
                    <a:pPr algn="ctr"/>
                    <a:r>
                      <a:rPr lang="en-US" sz="2400" b="1" dirty="0" smtClean="0">
                        <a:solidFill>
                          <a:schemeClr val="tx1"/>
                        </a:solidFill>
                        <a:latin typeface="Times New Roman" pitchFamily="18" charset="0"/>
                      </a:rPr>
                      <a:t>Demand-led </a:t>
                    </a:r>
                    <a:endParaRPr lang="en-US" sz="2400" b="1" dirty="0">
                      <a:solidFill>
                        <a:schemeClr val="tx1"/>
                      </a:solidFill>
                      <a:latin typeface="Times New Roman" pitchFamily="18" charset="0"/>
                    </a:endParaRPr>
                  </a:p>
                  <a:p>
                    <a:pPr algn="ctr"/>
                    <a:r>
                      <a:rPr lang="en-US" sz="2400" b="1" dirty="0">
                        <a:solidFill>
                          <a:schemeClr val="tx1"/>
                        </a:solidFill>
                        <a:latin typeface="Times New Roman" pitchFamily="18" charset="0"/>
                      </a:rPr>
                      <a:t>stabilization policy</a:t>
                    </a:r>
                    <a:endParaRPr lang="ru-RU" sz="2400" b="1" dirty="0">
                      <a:solidFill>
                        <a:schemeClr val="tx1"/>
                      </a:solidFill>
                      <a:latin typeface="Times New Roman" pitchFamily="18" charset="0"/>
                    </a:endParaRPr>
                  </a:p>
                  <a:p>
                    <a:pPr algn="ctr"/>
                    <a:endParaRPr lang="ru-RU" dirty="0">
                      <a:solidFill>
                        <a:schemeClr val="tx1"/>
                      </a:solidFill>
                    </a:endParaRPr>
                  </a:p>
                </p:txBody>
              </p:sp>
              <p:sp>
                <p:nvSpPr>
                  <p:cNvPr id="15386" name="_s26772"/>
                  <p:cNvSpPr>
                    <a:spLocks noChangeArrowheads="1"/>
                  </p:cNvSpPr>
                  <p:nvPr/>
                </p:nvSpPr>
                <p:spPr bwMode="auto">
                  <a:xfrm>
                    <a:off x="-41" y="-2334"/>
                    <a:ext cx="5876" cy="872"/>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Low interest rates via monetary policy</a:t>
                    </a:r>
                    <a:endParaRPr lang="ru-RU" sz="2000" dirty="0">
                      <a:solidFill>
                        <a:schemeClr val="tx1"/>
                      </a:solidFill>
                    </a:endParaRPr>
                  </a:p>
                </p:txBody>
              </p:sp>
              <p:sp>
                <p:nvSpPr>
                  <p:cNvPr id="15387" name="_s26773"/>
                  <p:cNvSpPr>
                    <a:spLocks noChangeArrowheads="1"/>
                  </p:cNvSpPr>
                  <p:nvPr/>
                </p:nvSpPr>
                <p:spPr bwMode="auto">
                  <a:xfrm>
                    <a:off x="6725" y="-2334"/>
                    <a:ext cx="6054" cy="872"/>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Strategy of aggregate demand stimulus </a:t>
                    </a:r>
                    <a:endParaRPr lang="ru-RU" sz="2000" b="1" dirty="0">
                      <a:solidFill>
                        <a:schemeClr val="tx1"/>
                      </a:solidFill>
                    </a:endParaRPr>
                  </a:p>
                </p:txBody>
              </p:sp>
              <p:sp>
                <p:nvSpPr>
                  <p:cNvPr id="15388" name="_s26774"/>
                  <p:cNvSpPr>
                    <a:spLocks noChangeArrowheads="1"/>
                  </p:cNvSpPr>
                  <p:nvPr/>
                </p:nvSpPr>
                <p:spPr bwMode="auto">
                  <a:xfrm>
                    <a:off x="13974" y="-2299"/>
                    <a:ext cx="6410" cy="870"/>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Improvement of income expectations</a:t>
                    </a:r>
                    <a:endParaRPr lang="ru-RU" sz="2000" dirty="0">
                      <a:solidFill>
                        <a:schemeClr val="tx1"/>
                      </a:solidFill>
                    </a:endParaRPr>
                  </a:p>
                </p:txBody>
              </p:sp>
              <p:sp>
                <p:nvSpPr>
                  <p:cNvPr id="15389" name="_s26775"/>
                  <p:cNvSpPr>
                    <a:spLocks noChangeArrowheads="1"/>
                  </p:cNvSpPr>
                  <p:nvPr/>
                </p:nvSpPr>
                <p:spPr bwMode="auto">
                  <a:xfrm>
                    <a:off x="-1257" y="-1123"/>
                    <a:ext cx="4274" cy="720"/>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Consumption</a:t>
                    </a:r>
                  </a:p>
                  <a:p>
                    <a:pPr algn="ctr"/>
                    <a:r>
                      <a:rPr lang="en-US" sz="2000" b="1" dirty="0">
                        <a:solidFill>
                          <a:schemeClr val="tx1"/>
                        </a:solidFill>
                        <a:latin typeface="Times New Roman" pitchFamily="18" charset="0"/>
                      </a:rPr>
                      <a:t>demand</a:t>
                    </a:r>
                    <a:endParaRPr lang="ru-RU" sz="2000" dirty="0">
                      <a:solidFill>
                        <a:schemeClr val="tx1"/>
                      </a:solidFill>
                    </a:endParaRPr>
                  </a:p>
                </p:txBody>
              </p:sp>
              <p:sp>
                <p:nvSpPr>
                  <p:cNvPr id="15390" name="_s26776"/>
                  <p:cNvSpPr>
                    <a:spLocks noChangeArrowheads="1"/>
                  </p:cNvSpPr>
                  <p:nvPr/>
                </p:nvSpPr>
                <p:spPr bwMode="auto">
                  <a:xfrm>
                    <a:off x="14869" y="-1123"/>
                    <a:ext cx="4630" cy="697"/>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spcAft>
                        <a:spcPts val="1000"/>
                      </a:spcAft>
                    </a:pPr>
                    <a:r>
                      <a:rPr lang="en-US" sz="2000" b="1" dirty="0">
                        <a:solidFill>
                          <a:schemeClr val="tx1"/>
                        </a:solidFill>
                        <a:latin typeface="Times New Roman" pitchFamily="18" charset="0"/>
                      </a:rPr>
                      <a:t>Net exports</a:t>
                    </a:r>
                    <a:endParaRPr lang="ru-RU" sz="2000" dirty="0">
                      <a:solidFill>
                        <a:schemeClr val="tx1"/>
                      </a:solidFill>
                    </a:endParaRPr>
                  </a:p>
                </p:txBody>
              </p:sp>
              <p:sp>
                <p:nvSpPr>
                  <p:cNvPr id="15391" name="_s26777"/>
                  <p:cNvSpPr>
                    <a:spLocks noChangeArrowheads="1"/>
                  </p:cNvSpPr>
                  <p:nvPr/>
                </p:nvSpPr>
                <p:spPr bwMode="auto">
                  <a:xfrm>
                    <a:off x="8598" y="-1123"/>
                    <a:ext cx="5342" cy="720"/>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State consumption</a:t>
                    </a:r>
                    <a:endParaRPr lang="ru-RU" sz="2000" dirty="0">
                      <a:solidFill>
                        <a:schemeClr val="tx1"/>
                      </a:solidFill>
                    </a:endParaRPr>
                  </a:p>
                </p:txBody>
              </p:sp>
              <p:sp>
                <p:nvSpPr>
                  <p:cNvPr id="15392" name="_s26778"/>
                  <p:cNvSpPr>
                    <a:spLocks noChangeArrowheads="1"/>
                  </p:cNvSpPr>
                  <p:nvPr/>
                </p:nvSpPr>
                <p:spPr bwMode="auto">
                  <a:xfrm>
                    <a:off x="3581" y="-1123"/>
                    <a:ext cx="4273" cy="720"/>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spcAft>
                        <a:spcPts val="1000"/>
                      </a:spcAft>
                    </a:pPr>
                    <a:r>
                      <a:rPr lang="en-US" sz="2000" b="1" dirty="0">
                        <a:solidFill>
                          <a:schemeClr val="tx1"/>
                        </a:solidFill>
                        <a:latin typeface="Times New Roman" pitchFamily="18" charset="0"/>
                      </a:rPr>
                      <a:t>Investments</a:t>
                    </a:r>
                    <a:endParaRPr lang="ru-RU" sz="2000" dirty="0">
                      <a:solidFill>
                        <a:schemeClr val="tx1"/>
                      </a:solidFill>
                    </a:endParaRPr>
                  </a:p>
                </p:txBody>
              </p:sp>
              <p:sp>
                <p:nvSpPr>
                  <p:cNvPr id="15393" name="_s26779"/>
                  <p:cNvSpPr>
                    <a:spLocks noChangeArrowheads="1"/>
                  </p:cNvSpPr>
                  <p:nvPr/>
                </p:nvSpPr>
                <p:spPr bwMode="auto">
                  <a:xfrm>
                    <a:off x="-1078" y="-74"/>
                    <a:ext cx="4095" cy="720"/>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spcAft>
                        <a:spcPts val="1000"/>
                      </a:spcAft>
                    </a:pPr>
                    <a:r>
                      <a:rPr lang="en-US" sz="2000" b="1" dirty="0">
                        <a:solidFill>
                          <a:schemeClr val="tx1"/>
                        </a:solidFill>
                        <a:latin typeface="Times New Roman" pitchFamily="18" charset="0"/>
                      </a:rPr>
                      <a:t>Reduction of income tax</a:t>
                    </a:r>
                    <a:endParaRPr lang="ru-RU" sz="2000" dirty="0">
                      <a:solidFill>
                        <a:schemeClr val="tx1"/>
                      </a:solidFill>
                    </a:endParaRPr>
                  </a:p>
                </p:txBody>
              </p:sp>
              <p:sp>
                <p:nvSpPr>
                  <p:cNvPr id="15394" name="_s26780"/>
                  <p:cNvSpPr>
                    <a:spLocks noChangeArrowheads="1"/>
                  </p:cNvSpPr>
                  <p:nvPr/>
                </p:nvSpPr>
                <p:spPr bwMode="auto">
                  <a:xfrm>
                    <a:off x="-899" y="946"/>
                    <a:ext cx="3917" cy="959"/>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spcAft>
                        <a:spcPts val="1000"/>
                      </a:spcAft>
                    </a:pPr>
                    <a:endParaRPr lang="en-US" sz="900" b="1" dirty="0">
                      <a:solidFill>
                        <a:schemeClr val="tx1"/>
                      </a:solidFill>
                      <a:latin typeface="Times New Roman" pitchFamily="18" charset="0"/>
                    </a:endParaRPr>
                  </a:p>
                  <a:p>
                    <a:pPr algn="ctr"/>
                    <a:r>
                      <a:rPr lang="en-US" sz="2000" b="1" dirty="0">
                        <a:solidFill>
                          <a:schemeClr val="tx1"/>
                        </a:solidFill>
                        <a:latin typeface="Times New Roman" pitchFamily="18" charset="0"/>
                      </a:rPr>
                      <a:t>Increase of transfers </a:t>
                    </a:r>
                    <a:endParaRPr lang="en-US" sz="2000" b="1" dirty="0" smtClean="0">
                      <a:solidFill>
                        <a:schemeClr val="tx1"/>
                      </a:solidFill>
                      <a:latin typeface="Times New Roman" pitchFamily="18" charset="0"/>
                    </a:endParaRPr>
                  </a:p>
                  <a:p>
                    <a:pPr algn="ctr"/>
                    <a:r>
                      <a:rPr lang="en-US" sz="2000" b="1" dirty="0" smtClean="0">
                        <a:solidFill>
                          <a:schemeClr val="tx1"/>
                        </a:solidFill>
                        <a:latin typeface="Times New Roman" pitchFamily="18" charset="0"/>
                      </a:rPr>
                      <a:t>and </a:t>
                    </a:r>
                    <a:r>
                      <a:rPr lang="en-US" sz="2000" b="1" dirty="0">
                        <a:solidFill>
                          <a:schemeClr val="tx1"/>
                        </a:solidFill>
                        <a:latin typeface="Times New Roman" pitchFamily="18" charset="0"/>
                      </a:rPr>
                      <a:t>social aid</a:t>
                    </a:r>
                    <a:endParaRPr lang="ru-RU" sz="2000" b="1" dirty="0">
                      <a:solidFill>
                        <a:schemeClr val="tx1"/>
                      </a:solidFill>
                      <a:latin typeface="Times New Roman" pitchFamily="18" charset="0"/>
                    </a:endParaRPr>
                  </a:p>
                  <a:p>
                    <a:pPr algn="ctr"/>
                    <a:endParaRPr lang="ru-RU" dirty="0">
                      <a:solidFill>
                        <a:schemeClr val="tx1"/>
                      </a:solidFill>
                    </a:endParaRPr>
                  </a:p>
                </p:txBody>
              </p:sp>
              <p:sp>
                <p:nvSpPr>
                  <p:cNvPr id="15395" name="_s26781"/>
                  <p:cNvSpPr>
                    <a:spLocks noChangeArrowheads="1"/>
                  </p:cNvSpPr>
                  <p:nvPr/>
                </p:nvSpPr>
                <p:spPr bwMode="auto">
                  <a:xfrm>
                    <a:off x="3939" y="-74"/>
                    <a:ext cx="3917" cy="784"/>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Accelerated </a:t>
                    </a:r>
                    <a:r>
                      <a:rPr lang="en-US" sz="2000" b="1" dirty="0" smtClean="0">
                        <a:solidFill>
                          <a:schemeClr val="tx1"/>
                        </a:solidFill>
                        <a:latin typeface="Times New Roman" pitchFamily="18" charset="0"/>
                      </a:rPr>
                      <a:t>amortization</a:t>
                    </a:r>
                    <a:endParaRPr lang="ru-RU" sz="2000" dirty="0">
                      <a:solidFill>
                        <a:schemeClr val="tx1"/>
                      </a:solidFill>
                    </a:endParaRPr>
                  </a:p>
                </p:txBody>
              </p:sp>
              <p:sp>
                <p:nvSpPr>
                  <p:cNvPr id="15396" name="_s26782"/>
                  <p:cNvSpPr>
                    <a:spLocks noChangeArrowheads="1"/>
                  </p:cNvSpPr>
                  <p:nvPr/>
                </p:nvSpPr>
                <p:spPr bwMode="auto">
                  <a:xfrm>
                    <a:off x="3939" y="1103"/>
                    <a:ext cx="4095" cy="784"/>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spcAft>
                        <a:spcPts val="1000"/>
                      </a:spcAft>
                    </a:pPr>
                    <a:endParaRPr lang="en-US" sz="900" b="1" dirty="0">
                      <a:solidFill>
                        <a:schemeClr val="tx1"/>
                      </a:solidFill>
                      <a:latin typeface="Times New Roman" pitchFamily="18" charset="0"/>
                    </a:endParaRPr>
                  </a:p>
                  <a:p>
                    <a:pPr algn="ctr">
                      <a:spcAft>
                        <a:spcPts val="1000"/>
                      </a:spcAft>
                    </a:pPr>
                    <a:r>
                      <a:rPr lang="en-US" sz="2000" b="1" dirty="0">
                        <a:solidFill>
                          <a:schemeClr val="tx1"/>
                        </a:solidFill>
                        <a:latin typeface="Times New Roman" pitchFamily="18" charset="0"/>
                      </a:rPr>
                      <a:t>Corporate tax reduction</a:t>
                    </a:r>
                    <a:endParaRPr lang="ru-RU" sz="2000" b="1" dirty="0">
                      <a:solidFill>
                        <a:schemeClr val="tx1"/>
                      </a:solidFill>
                      <a:latin typeface="Times New Roman" pitchFamily="18" charset="0"/>
                    </a:endParaRPr>
                  </a:p>
                  <a:p>
                    <a:pPr algn="ctr"/>
                    <a:endParaRPr lang="ru-RU" dirty="0">
                      <a:solidFill>
                        <a:schemeClr val="tx1"/>
                      </a:solidFill>
                    </a:endParaRPr>
                  </a:p>
                </p:txBody>
              </p:sp>
              <p:sp>
                <p:nvSpPr>
                  <p:cNvPr id="15397" name="_s26783"/>
                  <p:cNvSpPr>
                    <a:spLocks noChangeArrowheads="1"/>
                  </p:cNvSpPr>
                  <p:nvPr/>
                </p:nvSpPr>
                <p:spPr bwMode="auto">
                  <a:xfrm>
                    <a:off x="8777" y="-103"/>
                    <a:ext cx="4986" cy="959"/>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Increase of state expenditures </a:t>
                    </a:r>
                    <a:r>
                      <a:rPr lang="en-US" sz="2000" b="1" dirty="0" smtClean="0">
                        <a:solidFill>
                          <a:schemeClr val="tx1"/>
                        </a:solidFill>
                        <a:latin typeface="Times New Roman" pitchFamily="18" charset="0"/>
                      </a:rPr>
                      <a:t>for </a:t>
                    </a:r>
                    <a:r>
                      <a:rPr lang="en-US" sz="2000" b="1" dirty="0">
                        <a:solidFill>
                          <a:schemeClr val="tx1"/>
                        </a:solidFill>
                        <a:latin typeface="Times New Roman" pitchFamily="18" charset="0"/>
                      </a:rPr>
                      <a:t>investments</a:t>
                    </a:r>
                    <a:endParaRPr lang="ru-RU" sz="2000" dirty="0">
                      <a:solidFill>
                        <a:schemeClr val="tx1"/>
                      </a:solidFill>
                    </a:endParaRPr>
                  </a:p>
                </p:txBody>
              </p:sp>
              <p:sp>
                <p:nvSpPr>
                  <p:cNvPr id="15398" name="_s26784"/>
                  <p:cNvSpPr>
                    <a:spLocks noChangeArrowheads="1"/>
                  </p:cNvSpPr>
                  <p:nvPr/>
                </p:nvSpPr>
                <p:spPr bwMode="auto">
                  <a:xfrm>
                    <a:off x="8598" y="1181"/>
                    <a:ext cx="5164" cy="784"/>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Increase of state consumption</a:t>
                    </a:r>
                    <a:endParaRPr lang="ru-RU" sz="2000" dirty="0">
                      <a:solidFill>
                        <a:schemeClr val="tx1"/>
                      </a:solidFill>
                    </a:endParaRPr>
                  </a:p>
                </p:txBody>
              </p:sp>
              <p:sp>
                <p:nvSpPr>
                  <p:cNvPr id="15399" name="_s26785"/>
                  <p:cNvSpPr>
                    <a:spLocks noChangeArrowheads="1"/>
                  </p:cNvSpPr>
                  <p:nvPr/>
                </p:nvSpPr>
                <p:spPr bwMode="auto">
                  <a:xfrm>
                    <a:off x="15407" y="-152"/>
                    <a:ext cx="3739" cy="523"/>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Devaluation</a:t>
                    </a:r>
                    <a:endParaRPr lang="ru-RU" sz="2000" dirty="0">
                      <a:solidFill>
                        <a:schemeClr val="tx1"/>
                      </a:solidFill>
                    </a:endParaRPr>
                  </a:p>
                </p:txBody>
              </p:sp>
              <p:sp>
                <p:nvSpPr>
                  <p:cNvPr id="15400" name="_s26786"/>
                  <p:cNvSpPr>
                    <a:spLocks noChangeArrowheads="1"/>
                  </p:cNvSpPr>
                  <p:nvPr/>
                </p:nvSpPr>
                <p:spPr bwMode="auto">
                  <a:xfrm>
                    <a:off x="15407" y="554"/>
                    <a:ext cx="3561" cy="720"/>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Export promotion</a:t>
                    </a:r>
                    <a:endParaRPr lang="ru-RU" sz="2000" dirty="0">
                      <a:solidFill>
                        <a:schemeClr val="tx1"/>
                      </a:solidFill>
                    </a:endParaRPr>
                  </a:p>
                </p:txBody>
              </p:sp>
              <p:sp>
                <p:nvSpPr>
                  <p:cNvPr id="15401" name="_s26787"/>
                  <p:cNvSpPr>
                    <a:spLocks noChangeArrowheads="1"/>
                  </p:cNvSpPr>
                  <p:nvPr/>
                </p:nvSpPr>
                <p:spPr bwMode="auto">
                  <a:xfrm>
                    <a:off x="15407" y="1495"/>
                    <a:ext cx="3561" cy="720"/>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spcAft>
                        <a:spcPts val="1000"/>
                      </a:spcAft>
                    </a:pPr>
                    <a:r>
                      <a:rPr lang="en-US" sz="2000" b="1" dirty="0">
                        <a:solidFill>
                          <a:schemeClr val="tx1"/>
                        </a:solidFill>
                        <a:latin typeface="Times New Roman" pitchFamily="18" charset="0"/>
                      </a:rPr>
                      <a:t>Import reduction</a:t>
                    </a:r>
                    <a:endParaRPr lang="ru-RU" sz="2000" dirty="0">
                      <a:solidFill>
                        <a:schemeClr val="tx1"/>
                      </a:solidFill>
                    </a:endParaRPr>
                  </a:p>
                </p:txBody>
              </p:sp>
              <p:sp>
                <p:nvSpPr>
                  <p:cNvPr id="15402" name="_s26788"/>
                  <p:cNvSpPr>
                    <a:spLocks noChangeArrowheads="1"/>
                  </p:cNvSpPr>
                  <p:nvPr/>
                </p:nvSpPr>
                <p:spPr bwMode="auto">
                  <a:xfrm>
                    <a:off x="2685" y="2371"/>
                    <a:ext cx="6411" cy="1133"/>
                  </a:xfrm>
                  <a:prstGeom prst="roundRect">
                    <a:avLst>
                      <a:gd name="adj" fmla="val 16667"/>
                    </a:avLst>
                  </a:prstGeom>
                  <a:solidFill>
                    <a:srgbClr val="FFFFFF"/>
                  </a:solidFill>
                  <a:ln w="28575">
                    <a:solidFill>
                      <a:schemeClr val="tx2">
                        <a:lumMod val="60000"/>
                        <a:lumOff val="40000"/>
                      </a:schemeClr>
                    </a:solid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sz="2000" b="1" dirty="0">
                        <a:solidFill>
                          <a:schemeClr val="tx1"/>
                        </a:solidFill>
                        <a:latin typeface="Times New Roman" pitchFamily="18" charset="0"/>
                      </a:rPr>
                      <a:t>Problem of deficit financing</a:t>
                    </a:r>
                  </a:p>
                  <a:p>
                    <a:pPr algn="ctr"/>
                    <a:r>
                      <a:rPr lang="en-US" sz="2000" b="1" dirty="0">
                        <a:solidFill>
                          <a:schemeClr val="tx1"/>
                        </a:solidFill>
                        <a:latin typeface="Times New Roman" pitchFamily="18" charset="0"/>
                      </a:rPr>
                      <a:t>(crowding-out)</a:t>
                    </a:r>
                    <a:endParaRPr lang="ru-RU" sz="2000" dirty="0">
                      <a:solidFill>
                        <a:schemeClr val="tx1"/>
                      </a:solidFill>
                    </a:endParaRPr>
                  </a:p>
                </p:txBody>
              </p:sp>
            </p:grpSp>
            <p:cxnSp>
              <p:nvCxnSpPr>
                <p:cNvPr id="246" name="Прямая соединительная линия 245"/>
                <p:cNvCxnSpPr/>
                <p:nvPr/>
              </p:nvCxnSpPr>
              <p:spPr>
                <a:xfrm rot="5400000">
                  <a:off x="2929720" y="2142322"/>
                  <a:ext cx="142875" cy="1587"/>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260" name="Прямая соединительная линия 259"/>
                <p:cNvCxnSpPr/>
                <p:nvPr/>
              </p:nvCxnSpPr>
              <p:spPr>
                <a:xfrm>
                  <a:off x="4900068" y="2810609"/>
                  <a:ext cx="0" cy="232698"/>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261" name="Прямая соединительная линия 260"/>
                <p:cNvCxnSpPr/>
                <p:nvPr/>
              </p:nvCxnSpPr>
              <p:spPr>
                <a:xfrm>
                  <a:off x="4849663" y="2079002"/>
                  <a:ext cx="0" cy="135900"/>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275" name="Прямая соединительная линия 274"/>
                <p:cNvCxnSpPr/>
                <p:nvPr/>
              </p:nvCxnSpPr>
              <p:spPr>
                <a:xfrm>
                  <a:off x="1142976" y="2071678"/>
                  <a:ext cx="6500858" cy="1588"/>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284" name="Прямая соединительная линия 283"/>
                <p:cNvCxnSpPr/>
                <p:nvPr/>
              </p:nvCxnSpPr>
              <p:spPr>
                <a:xfrm rot="5400000">
                  <a:off x="4277873" y="2021072"/>
                  <a:ext cx="142875" cy="1588"/>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292" name="Прямая соединительная линия 291"/>
                <p:cNvCxnSpPr/>
                <p:nvPr/>
              </p:nvCxnSpPr>
              <p:spPr>
                <a:xfrm flipH="1">
                  <a:off x="7631768" y="2810609"/>
                  <a:ext cx="4" cy="192859"/>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294" name="Прямая соединительная линия 293"/>
                <p:cNvCxnSpPr/>
                <p:nvPr/>
              </p:nvCxnSpPr>
              <p:spPr>
                <a:xfrm>
                  <a:off x="1161953" y="4674931"/>
                  <a:ext cx="0" cy="900020"/>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297" name="Прямая соединительная линия 296"/>
                <p:cNvCxnSpPr>
                  <a:stCxn id="15396" idx="2"/>
                </p:cNvCxnSpPr>
                <p:nvPr/>
              </p:nvCxnSpPr>
              <p:spPr>
                <a:xfrm flipH="1">
                  <a:off x="2989247" y="4674748"/>
                  <a:ext cx="561" cy="397325"/>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303" name="Прямая соединительная линия 302"/>
                <p:cNvCxnSpPr/>
                <p:nvPr/>
              </p:nvCxnSpPr>
              <p:spPr>
                <a:xfrm>
                  <a:off x="4684408" y="4739218"/>
                  <a:ext cx="0" cy="835731"/>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51" name="Прямая соединительная линия 50"/>
                <p:cNvCxnSpPr/>
                <p:nvPr/>
              </p:nvCxnSpPr>
              <p:spPr>
                <a:xfrm>
                  <a:off x="7631768" y="3453477"/>
                  <a:ext cx="0" cy="128574"/>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54" name="Прямая соединительная линия 53"/>
                <p:cNvCxnSpPr>
                  <a:stCxn id="15395" idx="2"/>
                </p:cNvCxnSpPr>
                <p:nvPr/>
              </p:nvCxnSpPr>
              <p:spPr>
                <a:xfrm>
                  <a:off x="2954102" y="3710443"/>
                  <a:ext cx="5022" cy="307345"/>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55" name="Прямая соединительная линия 54"/>
                <p:cNvCxnSpPr/>
                <p:nvPr/>
              </p:nvCxnSpPr>
              <p:spPr>
                <a:xfrm>
                  <a:off x="1090066" y="3646338"/>
                  <a:ext cx="2" cy="278603"/>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57" name="Прямая соединительная линия 56"/>
                <p:cNvCxnSpPr/>
                <p:nvPr/>
              </p:nvCxnSpPr>
              <p:spPr>
                <a:xfrm>
                  <a:off x="7631768" y="4160634"/>
                  <a:ext cx="2" cy="192863"/>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59" name="Прямая соединительная линия 58"/>
                <p:cNvCxnSpPr/>
                <p:nvPr/>
              </p:nvCxnSpPr>
              <p:spPr>
                <a:xfrm>
                  <a:off x="1161953" y="5574949"/>
                  <a:ext cx="500063" cy="1588"/>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cxnSp>
              <p:nvCxnSpPr>
                <p:cNvPr id="60" name="Прямая соединительная линия 59"/>
                <p:cNvCxnSpPr/>
                <p:nvPr/>
              </p:nvCxnSpPr>
              <p:spPr>
                <a:xfrm>
                  <a:off x="4253087" y="5574949"/>
                  <a:ext cx="428625" cy="1588"/>
                </a:xfrm>
                <a:prstGeom prst="line">
                  <a:avLst/>
                </a:prstGeom>
                <a:ln w="28575">
                  <a:solidFill>
                    <a:schemeClr val="tx2"/>
                  </a:solidFill>
                </a:ln>
              </p:spPr>
              <p:style>
                <a:lnRef idx="1">
                  <a:schemeClr val="accent1"/>
                </a:lnRef>
                <a:fillRef idx="2">
                  <a:schemeClr val="accent1"/>
                </a:fillRef>
                <a:effectRef idx="1">
                  <a:schemeClr val="accent1"/>
                </a:effectRef>
                <a:fontRef idx="minor">
                  <a:schemeClr val="dk1"/>
                </a:fontRef>
              </p:style>
            </p:cxnSp>
          </p:grpSp>
        </p:grpSp>
      </p:grpSp>
      <p:cxnSp>
        <p:nvCxnSpPr>
          <p:cNvPr id="77" name="Прямая соединительная линия 76"/>
          <p:cNvCxnSpPr>
            <a:stCxn id="15385" idx="2"/>
          </p:cNvCxnSpPr>
          <p:nvPr/>
        </p:nvCxnSpPr>
        <p:spPr>
          <a:xfrm>
            <a:off x="4640116" y="1153535"/>
            <a:ext cx="3892" cy="28662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6" name="Прямая соединительная линия 145"/>
          <p:cNvCxnSpPr/>
          <p:nvPr/>
        </p:nvCxnSpPr>
        <p:spPr>
          <a:xfrm>
            <a:off x="5076056" y="4437112"/>
            <a:ext cx="0" cy="21602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5868144" y="1844824"/>
            <a:ext cx="43204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6" name="Прямая соединительная линия 65"/>
          <p:cNvCxnSpPr/>
          <p:nvPr/>
        </p:nvCxnSpPr>
        <p:spPr>
          <a:xfrm>
            <a:off x="1259632" y="3212976"/>
            <a:ext cx="0" cy="28803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3131840" y="3212976"/>
            <a:ext cx="328" cy="30209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986827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Объект 2"/>
          <p:cNvSpPr>
            <a:spLocks noGrp="1"/>
          </p:cNvSpPr>
          <p:nvPr>
            <p:ph idx="1"/>
          </p:nvPr>
        </p:nvSpPr>
        <p:spPr>
          <a:xfrm>
            <a:off x="395536" y="2276872"/>
            <a:ext cx="8424936" cy="4176464"/>
          </a:xfrm>
          <a:solidFill>
            <a:schemeClr val="bg1"/>
          </a:solidFill>
        </p:spPr>
        <p:txBody>
          <a:bodyPr>
            <a:normAutofit/>
          </a:bodyPr>
          <a:lstStyle/>
          <a:p>
            <a:pPr marL="0" indent="457200" algn="just">
              <a:buNone/>
            </a:pPr>
            <a:r>
              <a:rPr lang="en-US" sz="2800" b="1" dirty="0" smtClean="0">
                <a:solidFill>
                  <a:schemeClr val="tx1"/>
                </a:solidFill>
              </a:rPr>
              <a:t>The main objective of post-Keynesian stabilization policy is securing full employment with price stabilization playing a secondary role. </a:t>
            </a:r>
          </a:p>
          <a:p>
            <a:pPr marL="0" indent="457200" algn="just">
              <a:buNone/>
            </a:pPr>
            <a:r>
              <a:rPr lang="en-US" sz="2800" b="1" dirty="0" smtClean="0">
                <a:solidFill>
                  <a:schemeClr val="tx1"/>
                </a:solidFill>
              </a:rPr>
              <a:t>In the short term, the excess of the budget deficit norm is permissible. </a:t>
            </a:r>
          </a:p>
          <a:p>
            <a:pPr marL="0" indent="457200" algn="just">
              <a:buNone/>
            </a:pPr>
            <a:r>
              <a:rPr lang="en-US" sz="2800" b="1" dirty="0" smtClean="0">
                <a:solidFill>
                  <a:schemeClr val="tx1"/>
                </a:solidFill>
              </a:rPr>
              <a:t>State intervention is performed as counter-cyclical regulation by the means of fiscal policy aimed at aggregate </a:t>
            </a:r>
            <a:r>
              <a:rPr lang="ru-RU" sz="2800" b="1" dirty="0" smtClean="0">
                <a:solidFill>
                  <a:schemeClr val="tx1"/>
                </a:solidFill>
              </a:rPr>
              <a:t> </a:t>
            </a:r>
            <a:r>
              <a:rPr lang="en-US" sz="2800" b="1" dirty="0" smtClean="0">
                <a:solidFill>
                  <a:schemeClr val="tx1"/>
                </a:solidFill>
              </a:rPr>
              <a:t>demand</a:t>
            </a:r>
            <a:r>
              <a:rPr lang="ru-RU" sz="2800" b="1" dirty="0" smtClean="0">
                <a:solidFill>
                  <a:schemeClr val="tx1"/>
                </a:solidFill>
              </a:rPr>
              <a:t> </a:t>
            </a:r>
            <a:r>
              <a:rPr lang="en-US" sz="2800" b="1" dirty="0" smtClean="0">
                <a:solidFill>
                  <a:schemeClr val="tx1"/>
                </a:solidFill>
              </a:rPr>
              <a:t> stimulation. </a:t>
            </a:r>
            <a:endParaRPr lang="uk-UA" sz="2800" b="1" dirty="0" smtClean="0">
              <a:solidFill>
                <a:schemeClr val="tx1"/>
              </a:solidFill>
            </a:endParaRPr>
          </a:p>
          <a:p>
            <a:pPr algn="just"/>
            <a:endParaRPr lang="uk-UA" dirty="0" smtClean="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Объект 2"/>
          <p:cNvSpPr>
            <a:spLocks noGrp="1"/>
          </p:cNvSpPr>
          <p:nvPr>
            <p:ph idx="1"/>
          </p:nvPr>
        </p:nvSpPr>
        <p:spPr>
          <a:xfrm>
            <a:off x="395536" y="2348880"/>
            <a:ext cx="8352928" cy="4248472"/>
          </a:xfrm>
          <a:solidFill>
            <a:schemeClr val="bg1"/>
          </a:solidFill>
        </p:spPr>
        <p:txBody>
          <a:bodyPr>
            <a:noAutofit/>
          </a:bodyPr>
          <a:lstStyle/>
          <a:p>
            <a:pPr marL="0" indent="360000" algn="just">
              <a:spcBef>
                <a:spcPts val="0"/>
              </a:spcBef>
              <a:buFont typeface="Wingdings" pitchFamily="2" charset="2"/>
              <a:buChar char="Ø"/>
            </a:pPr>
            <a:r>
              <a:rPr lang="en-US" sz="2800" b="1" dirty="0" smtClean="0">
                <a:solidFill>
                  <a:schemeClr val="tx1"/>
                </a:solidFill>
              </a:rPr>
              <a:t>Keynes  gave  </a:t>
            </a:r>
            <a:r>
              <a:rPr lang="en-US" sz="2800" b="1" i="1" dirty="0" smtClean="0">
                <a:solidFill>
                  <a:schemeClr val="tx1"/>
                </a:solidFill>
                <a:effectLst>
                  <a:outerShdw blurRad="38100" dist="38100" dir="2700000" algn="tl">
                    <a:srgbClr val="000000">
                      <a:alpha val="43137"/>
                    </a:srgbClr>
                  </a:outerShdw>
                </a:effectLst>
              </a:rPr>
              <a:t>two  reasons  </a:t>
            </a:r>
            <a:r>
              <a:rPr lang="en-US" sz="2800" b="1" dirty="0" smtClean="0">
                <a:solidFill>
                  <a:schemeClr val="tx1"/>
                </a:solidFill>
              </a:rPr>
              <a:t>for  such  intervention. </a:t>
            </a:r>
          </a:p>
          <a:p>
            <a:pPr marL="0" indent="360000" algn="just">
              <a:spcBef>
                <a:spcPts val="0"/>
              </a:spcBef>
              <a:buFont typeface="Wingdings" pitchFamily="2" charset="2"/>
              <a:buChar char="Ø"/>
            </a:pPr>
            <a:r>
              <a:rPr lang="en-US" sz="2800" b="1" i="1" dirty="0" smtClean="0">
                <a:solidFill>
                  <a:schemeClr val="tx1"/>
                </a:solidFill>
                <a:effectLst>
                  <a:outerShdw blurRad="38100" dist="38100" dir="2700000" algn="tl">
                    <a:srgbClr val="000000">
                      <a:alpha val="43137"/>
                    </a:srgbClr>
                  </a:outerShdw>
                </a:effectLst>
              </a:rPr>
              <a:t>The first </a:t>
            </a:r>
            <a:r>
              <a:rPr lang="en-US" sz="2800" b="1" dirty="0" smtClean="0">
                <a:solidFill>
                  <a:schemeClr val="tx1"/>
                </a:solidFill>
              </a:rPr>
              <a:t>one is what he called ‘animal spirit’, the instability of private behavior under the influence of spontaneous expectations leading to excessive optimism </a:t>
            </a:r>
            <a:r>
              <a:rPr lang="ru-RU" sz="2800" b="1" dirty="0" smtClean="0">
                <a:solidFill>
                  <a:schemeClr val="tx1"/>
                </a:solidFill>
              </a:rPr>
              <a:t> </a:t>
            </a:r>
            <a:r>
              <a:rPr lang="en-US" sz="2800" b="1" dirty="0" smtClean="0">
                <a:solidFill>
                  <a:schemeClr val="tx1"/>
                </a:solidFill>
              </a:rPr>
              <a:t>followed </a:t>
            </a:r>
            <a:r>
              <a:rPr lang="ru-RU" sz="2800" b="1" dirty="0" smtClean="0">
                <a:solidFill>
                  <a:schemeClr val="tx1"/>
                </a:solidFill>
              </a:rPr>
              <a:t> </a:t>
            </a:r>
            <a:r>
              <a:rPr lang="en-US" sz="2800" b="1" dirty="0" smtClean="0">
                <a:solidFill>
                  <a:schemeClr val="tx1"/>
                </a:solidFill>
              </a:rPr>
              <a:t>by</a:t>
            </a:r>
            <a:r>
              <a:rPr lang="ru-RU" sz="2800" b="1" dirty="0" smtClean="0">
                <a:solidFill>
                  <a:schemeClr val="tx1"/>
                </a:solidFill>
              </a:rPr>
              <a:t> </a:t>
            </a:r>
            <a:r>
              <a:rPr lang="en-US" sz="2800" b="1" dirty="0" smtClean="0">
                <a:solidFill>
                  <a:schemeClr val="tx1"/>
                </a:solidFill>
              </a:rPr>
              <a:t> excesses </a:t>
            </a:r>
            <a:r>
              <a:rPr lang="ru-RU" sz="2800" b="1" dirty="0" smtClean="0">
                <a:solidFill>
                  <a:schemeClr val="tx1"/>
                </a:solidFill>
              </a:rPr>
              <a:t> </a:t>
            </a:r>
            <a:r>
              <a:rPr lang="en-US" sz="2800" b="1" dirty="0" smtClean="0">
                <a:solidFill>
                  <a:schemeClr val="tx1"/>
                </a:solidFill>
              </a:rPr>
              <a:t>of </a:t>
            </a:r>
            <a:r>
              <a:rPr lang="ru-RU" sz="2800" b="1" dirty="0" smtClean="0">
                <a:solidFill>
                  <a:schemeClr val="tx1"/>
                </a:solidFill>
              </a:rPr>
              <a:t> </a:t>
            </a:r>
            <a:r>
              <a:rPr lang="en-US" sz="2800" b="1" dirty="0" smtClean="0">
                <a:solidFill>
                  <a:schemeClr val="tx1"/>
                </a:solidFill>
              </a:rPr>
              <a:t>pessimism. </a:t>
            </a:r>
          </a:p>
          <a:p>
            <a:pPr marL="0" indent="360000" algn="just">
              <a:spcBef>
                <a:spcPts val="0"/>
              </a:spcBef>
              <a:buFont typeface="Wingdings" pitchFamily="2" charset="2"/>
              <a:buChar char="Ø"/>
            </a:pPr>
            <a:r>
              <a:rPr lang="en-US" sz="2800" b="1" i="1" dirty="0" smtClean="0">
                <a:solidFill>
                  <a:schemeClr val="tx1"/>
                </a:solidFill>
                <a:effectLst>
                  <a:outerShdw blurRad="38100" dist="38100" dir="2700000" algn="tl">
                    <a:srgbClr val="000000">
                      <a:alpha val="43137"/>
                    </a:srgbClr>
                  </a:outerShdw>
                </a:effectLst>
              </a:rPr>
              <a:t>Second</a:t>
            </a:r>
            <a:r>
              <a:rPr lang="en-US" sz="2800" b="1" dirty="0" smtClean="0">
                <a:solidFill>
                  <a:schemeClr val="tx1"/>
                </a:solidFill>
              </a:rPr>
              <a:t>, Keynes argued that nominal rigidities of wages and prices prevent the self-correcting market mechanisms from operating and moving the</a:t>
            </a:r>
            <a:r>
              <a:rPr lang="ru-RU" sz="2800" b="1" dirty="0" smtClean="0">
                <a:solidFill>
                  <a:schemeClr val="tx1"/>
                </a:solidFill>
              </a:rPr>
              <a:t> </a:t>
            </a:r>
            <a:r>
              <a:rPr lang="en-US" sz="2800" b="1" dirty="0" smtClean="0">
                <a:solidFill>
                  <a:schemeClr val="tx1"/>
                </a:solidFill>
              </a:rPr>
              <a:t> economy</a:t>
            </a:r>
            <a:r>
              <a:rPr lang="ru-RU" sz="2800" b="1" dirty="0" smtClean="0">
                <a:solidFill>
                  <a:schemeClr val="tx1"/>
                </a:solidFill>
              </a:rPr>
              <a:t> </a:t>
            </a:r>
            <a:r>
              <a:rPr lang="en-US" sz="2800" b="1" dirty="0" smtClean="0">
                <a:solidFill>
                  <a:schemeClr val="tx1"/>
                </a:solidFill>
              </a:rPr>
              <a:t> back </a:t>
            </a:r>
            <a:r>
              <a:rPr lang="ru-RU" sz="2800" b="1" dirty="0" smtClean="0">
                <a:solidFill>
                  <a:schemeClr val="tx1"/>
                </a:solidFill>
              </a:rPr>
              <a:t> </a:t>
            </a:r>
            <a:r>
              <a:rPr lang="en-US" sz="2800" b="1" dirty="0" smtClean="0">
                <a:solidFill>
                  <a:schemeClr val="tx1"/>
                </a:solidFill>
              </a:rPr>
              <a:t>to</a:t>
            </a:r>
            <a:r>
              <a:rPr lang="ru-RU" sz="2800" b="1" dirty="0" smtClean="0">
                <a:solidFill>
                  <a:schemeClr val="tx1"/>
                </a:solidFill>
              </a:rPr>
              <a:t> </a:t>
            </a:r>
            <a:r>
              <a:rPr lang="en-US" sz="2800" b="1" dirty="0" smtClean="0">
                <a:solidFill>
                  <a:schemeClr val="tx1"/>
                </a:solidFill>
              </a:rPr>
              <a:t> equilibrium. </a:t>
            </a:r>
            <a:endParaRPr lang="uk-UA" sz="2800" b="1" dirty="0" smtClean="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Объект 2"/>
          <p:cNvSpPr>
            <a:spLocks noGrp="1"/>
          </p:cNvSpPr>
          <p:nvPr>
            <p:ph idx="1"/>
          </p:nvPr>
        </p:nvSpPr>
        <p:spPr>
          <a:xfrm>
            <a:off x="611560" y="2636912"/>
            <a:ext cx="7920880" cy="3744416"/>
          </a:xfrm>
          <a:solidFill>
            <a:schemeClr val="bg1"/>
          </a:solidFill>
        </p:spPr>
        <p:txBody>
          <a:bodyPr>
            <a:noAutofit/>
          </a:bodyPr>
          <a:lstStyle/>
          <a:p>
            <a:pPr marL="0" indent="0" algn="just">
              <a:buNone/>
            </a:pPr>
            <a:r>
              <a:rPr lang="en-US" sz="2800" b="1" dirty="0">
                <a:solidFill>
                  <a:schemeClr val="tx1"/>
                </a:solidFill>
              </a:rPr>
              <a:t>I</a:t>
            </a:r>
            <a:r>
              <a:rPr lang="en-US" sz="2800" b="1" dirty="0" smtClean="0">
                <a:solidFill>
                  <a:schemeClr val="tx1"/>
                </a:solidFill>
              </a:rPr>
              <a:t>n Keynes’s opinion, the combination of private instability and ineffective self-correcting mechanisms provided a justification for relying on counter-cyclical monetary and fiscal policies to smooth out economic fluctuations and prevent economic </a:t>
            </a:r>
            <a:r>
              <a:rPr lang="ru-RU" sz="2800" b="1" dirty="0" smtClean="0">
                <a:solidFill>
                  <a:schemeClr val="tx1"/>
                </a:solidFill>
              </a:rPr>
              <a:t> </a:t>
            </a:r>
            <a:r>
              <a:rPr lang="en-US" sz="2800" b="1" dirty="0" smtClean="0">
                <a:solidFill>
                  <a:schemeClr val="tx1"/>
                </a:solidFill>
              </a:rPr>
              <a:t>depression (</a:t>
            </a:r>
            <a:r>
              <a:rPr lang="en-US" sz="2800" b="1" dirty="0" err="1" smtClean="0">
                <a:solidFill>
                  <a:schemeClr val="tx1"/>
                </a:solidFill>
              </a:rPr>
              <a:t>Benassy-Quere</a:t>
            </a:r>
            <a:r>
              <a:rPr lang="en-US" sz="2800" b="1" dirty="0" smtClean="0">
                <a:solidFill>
                  <a:schemeClr val="tx1"/>
                </a:solidFill>
              </a:rPr>
              <a:t> </a:t>
            </a:r>
            <a:r>
              <a:rPr lang="en-US" sz="2800" b="1" dirty="0">
                <a:solidFill>
                  <a:schemeClr val="tx1"/>
                </a:solidFill>
              </a:rPr>
              <a:t>et al., 2010). </a:t>
            </a:r>
            <a:endParaRPr lang="uk-UA" sz="2800" b="1" dirty="0">
              <a:solidFill>
                <a:schemeClr val="tx1"/>
              </a:solidFill>
            </a:endParaRPr>
          </a:p>
          <a:p>
            <a:pPr marL="0" indent="0" algn="just">
              <a:buNone/>
            </a:pPr>
            <a:endParaRPr lang="uk-UA" sz="3200" b="1" dirty="0" smtClean="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Содержимое 2"/>
          <p:cNvSpPr>
            <a:spLocks noGrp="1"/>
          </p:cNvSpPr>
          <p:nvPr>
            <p:ph idx="1"/>
          </p:nvPr>
        </p:nvSpPr>
        <p:spPr>
          <a:xfrm>
            <a:off x="683568" y="2564904"/>
            <a:ext cx="7776863" cy="3960440"/>
          </a:xfrm>
          <a:solidFill>
            <a:schemeClr val="bg1"/>
          </a:solidFill>
          <a:ln w="12700">
            <a:solidFill>
              <a:srgbClr val="FFFF66"/>
            </a:solidFill>
          </a:ln>
        </p:spPr>
        <p:txBody>
          <a:bodyPr>
            <a:normAutofit fontScale="92500" lnSpcReduction="10000"/>
          </a:bodyPr>
          <a:lstStyle/>
          <a:p>
            <a:pPr algn="just">
              <a:buFont typeface="Arial" pitchFamily="34" charset="0"/>
              <a:buChar char="•"/>
            </a:pPr>
            <a:r>
              <a:rPr lang="en-US" sz="2800" b="1" dirty="0" smtClean="0">
                <a:solidFill>
                  <a:schemeClr val="tx1"/>
                </a:solidFill>
              </a:rPr>
              <a:t>The last  recession in Ukraine’s economy was  caused by the  aggregate demand shock due to the reduction of consumption on the  population and the curtailment of investment demand for goods and production services, on the one hand; and on the other hand,  </a:t>
            </a:r>
            <a:r>
              <a:rPr lang="en-US" sz="2800" b="1" dirty="0">
                <a:solidFill>
                  <a:schemeClr val="tx1"/>
                </a:solidFill>
              </a:rPr>
              <a:t>due to the incredible reduction of Russian market for Ukrainian goods and services.</a:t>
            </a:r>
          </a:p>
          <a:p>
            <a:pPr algn="just">
              <a:buFont typeface="Arial" pitchFamily="34" charset="0"/>
              <a:buChar char="•"/>
            </a:pPr>
            <a:r>
              <a:rPr lang="en-US" sz="2800" b="1" dirty="0" smtClean="0">
                <a:solidFill>
                  <a:schemeClr val="tx1"/>
                </a:solidFill>
              </a:rPr>
              <a:t>Aggregate </a:t>
            </a:r>
            <a:r>
              <a:rPr lang="ru-RU" sz="2800" b="1" dirty="0" smtClean="0">
                <a:solidFill>
                  <a:schemeClr val="tx1"/>
                </a:solidFill>
              </a:rPr>
              <a:t> </a:t>
            </a:r>
            <a:r>
              <a:rPr lang="en-US" sz="2800" b="1" dirty="0" smtClean="0">
                <a:solidFill>
                  <a:schemeClr val="tx1"/>
                </a:solidFill>
              </a:rPr>
              <a:t>supply </a:t>
            </a:r>
            <a:r>
              <a:rPr lang="ru-RU" sz="2800" b="1" dirty="0" smtClean="0">
                <a:solidFill>
                  <a:schemeClr val="tx1"/>
                </a:solidFill>
              </a:rPr>
              <a:t> </a:t>
            </a:r>
            <a:r>
              <a:rPr lang="en-US" sz="2800" b="1" dirty="0" smtClean="0">
                <a:solidFill>
                  <a:schemeClr val="tx1"/>
                </a:solidFill>
              </a:rPr>
              <a:t>shock </a:t>
            </a:r>
            <a:r>
              <a:rPr lang="ru-RU" sz="2800" b="1" dirty="0" smtClean="0">
                <a:solidFill>
                  <a:schemeClr val="tx1"/>
                </a:solidFill>
              </a:rPr>
              <a:t> </a:t>
            </a:r>
            <a:r>
              <a:rPr lang="en-US" sz="2800" b="1" dirty="0" smtClean="0">
                <a:solidFill>
                  <a:schemeClr val="tx1"/>
                </a:solidFill>
              </a:rPr>
              <a:t>brought </a:t>
            </a:r>
            <a:r>
              <a:rPr lang="ru-RU" sz="2800" b="1" dirty="0" smtClean="0">
                <a:solidFill>
                  <a:schemeClr val="tx1"/>
                </a:solidFill>
              </a:rPr>
              <a:t> </a:t>
            </a:r>
            <a:r>
              <a:rPr lang="en-US" sz="2800" b="1" dirty="0" smtClean="0">
                <a:solidFill>
                  <a:schemeClr val="tx1"/>
                </a:solidFill>
              </a:rPr>
              <a:t>about by the loss</a:t>
            </a:r>
            <a:r>
              <a:rPr lang="ru-RU" sz="2800" b="1" dirty="0" smtClean="0">
                <a:solidFill>
                  <a:schemeClr val="tx1"/>
                </a:solidFill>
              </a:rPr>
              <a:t> </a:t>
            </a:r>
            <a:r>
              <a:rPr lang="en-US" sz="2800" b="1" dirty="0" smtClean="0">
                <a:solidFill>
                  <a:schemeClr val="tx1"/>
                </a:solidFill>
              </a:rPr>
              <a:t> of </a:t>
            </a:r>
            <a:r>
              <a:rPr lang="ru-RU" sz="2800" b="1" dirty="0" smtClean="0">
                <a:solidFill>
                  <a:schemeClr val="tx1"/>
                </a:solidFill>
              </a:rPr>
              <a:t> </a:t>
            </a:r>
            <a:r>
              <a:rPr lang="en-US" sz="2800" b="1" dirty="0" smtClean="0">
                <a:solidFill>
                  <a:schemeClr val="tx1"/>
                </a:solidFill>
              </a:rPr>
              <a:t>production </a:t>
            </a:r>
            <a:r>
              <a:rPr lang="ru-RU" sz="2800" b="1" dirty="0" smtClean="0">
                <a:solidFill>
                  <a:schemeClr val="tx1"/>
                </a:solidFill>
              </a:rPr>
              <a:t> </a:t>
            </a:r>
            <a:r>
              <a:rPr lang="en-US" sz="2800" b="1" dirty="0" smtClean="0">
                <a:solidFill>
                  <a:schemeClr val="tx1"/>
                </a:solidFill>
              </a:rPr>
              <a:t>capacities </a:t>
            </a:r>
            <a:r>
              <a:rPr lang="ru-RU" sz="2800" b="1" dirty="0" smtClean="0">
                <a:solidFill>
                  <a:schemeClr val="tx1"/>
                </a:solidFill>
              </a:rPr>
              <a:t> </a:t>
            </a:r>
            <a:r>
              <a:rPr lang="en-US" sz="2800" b="1" dirty="0" smtClean="0">
                <a:solidFill>
                  <a:schemeClr val="tx1"/>
                </a:solidFill>
              </a:rPr>
              <a:t>in </a:t>
            </a:r>
            <a:r>
              <a:rPr lang="ru-RU" sz="2800" b="1" dirty="0" smtClean="0">
                <a:solidFill>
                  <a:schemeClr val="tx1"/>
                </a:solidFill>
              </a:rPr>
              <a:t> </a:t>
            </a:r>
            <a:r>
              <a:rPr lang="en-US" sz="2800" b="1" dirty="0" smtClean="0">
                <a:solidFill>
                  <a:schemeClr val="tx1"/>
                </a:solidFill>
              </a:rPr>
              <a:t>Crimea </a:t>
            </a:r>
            <a:r>
              <a:rPr lang="ru-RU" sz="2800" b="1" dirty="0" smtClean="0">
                <a:solidFill>
                  <a:schemeClr val="tx1"/>
                </a:solidFill>
              </a:rPr>
              <a:t> </a:t>
            </a:r>
            <a:r>
              <a:rPr lang="en-US" sz="2800" b="1" dirty="0" smtClean="0">
                <a:solidFill>
                  <a:schemeClr val="tx1"/>
                </a:solidFill>
              </a:rPr>
              <a:t>and </a:t>
            </a:r>
            <a:r>
              <a:rPr lang="ru-RU" sz="2800" b="1" dirty="0" smtClean="0">
                <a:solidFill>
                  <a:schemeClr val="tx1"/>
                </a:solidFill>
              </a:rPr>
              <a:t>  </a:t>
            </a:r>
            <a:r>
              <a:rPr lang="en-US" sz="2800" b="1" dirty="0" smtClean="0">
                <a:solidFill>
                  <a:schemeClr val="tx1"/>
                </a:solidFill>
              </a:rPr>
              <a:t>in the</a:t>
            </a:r>
            <a:r>
              <a:rPr lang="ru-RU" sz="2800" b="1" dirty="0" smtClean="0">
                <a:solidFill>
                  <a:schemeClr val="tx1"/>
                </a:solidFill>
              </a:rPr>
              <a:t> </a:t>
            </a:r>
            <a:r>
              <a:rPr lang="en-US" sz="2800" b="1" dirty="0" smtClean="0">
                <a:solidFill>
                  <a:schemeClr val="tx1"/>
                </a:solidFill>
              </a:rPr>
              <a:t> </a:t>
            </a:r>
            <a:r>
              <a:rPr lang="ru-RU" sz="2800" b="1" dirty="0" smtClean="0">
                <a:solidFill>
                  <a:schemeClr val="tx1"/>
                </a:solidFill>
              </a:rPr>
              <a:t> </a:t>
            </a:r>
            <a:r>
              <a:rPr lang="en-US" sz="2800" b="1" dirty="0" smtClean="0">
                <a:solidFill>
                  <a:schemeClr val="tx1"/>
                </a:solidFill>
              </a:rPr>
              <a:t>East</a:t>
            </a:r>
            <a:r>
              <a:rPr lang="ru-RU" sz="2800" b="1" dirty="0" smtClean="0">
                <a:solidFill>
                  <a:schemeClr val="tx1"/>
                </a:solidFill>
              </a:rPr>
              <a:t>  </a:t>
            </a:r>
            <a:r>
              <a:rPr lang="en-US" sz="2800" b="1" dirty="0" smtClean="0">
                <a:solidFill>
                  <a:schemeClr val="tx1"/>
                </a:solidFill>
              </a:rPr>
              <a:t> of</a:t>
            </a:r>
            <a:r>
              <a:rPr lang="ru-RU" sz="2800" b="1" dirty="0" smtClean="0">
                <a:solidFill>
                  <a:schemeClr val="tx1"/>
                </a:solidFill>
              </a:rPr>
              <a:t>  </a:t>
            </a:r>
            <a:r>
              <a:rPr lang="en-US" sz="2800" b="1" dirty="0" smtClean="0">
                <a:solidFill>
                  <a:schemeClr val="tx1"/>
                </a:solidFill>
              </a:rPr>
              <a:t> the</a:t>
            </a:r>
            <a:r>
              <a:rPr lang="ru-RU" sz="2800" b="1" dirty="0" smtClean="0">
                <a:solidFill>
                  <a:schemeClr val="tx1"/>
                </a:solidFill>
              </a:rPr>
              <a:t>  </a:t>
            </a:r>
            <a:r>
              <a:rPr lang="en-US" sz="2800" b="1" dirty="0" smtClean="0">
                <a:solidFill>
                  <a:schemeClr val="tx1"/>
                </a:solidFill>
              </a:rPr>
              <a:t> country.</a:t>
            </a:r>
            <a:endParaRPr lang="ru-RU" sz="2800" b="1" dirty="0" smtClean="0">
              <a:solidFill>
                <a:schemeClr val="tx1"/>
              </a:solidFill>
            </a:endParaRPr>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3037</TotalTime>
  <Words>1156</Words>
  <Application>Microsoft Office PowerPoint</Application>
  <PresentationFormat>Экран (4:3)</PresentationFormat>
  <Paragraphs>247</Paragraphs>
  <Slides>20</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20</vt:i4>
      </vt:variant>
    </vt:vector>
  </HeadingPairs>
  <TitlesOfParts>
    <vt:vector size="28" baseType="lpstr">
      <vt:lpstr>Arial</vt:lpstr>
      <vt:lpstr>Arial Black</vt:lpstr>
      <vt:lpstr>Calibri</vt:lpstr>
      <vt:lpstr>Candara</vt:lpstr>
      <vt:lpstr>Symbol</vt:lpstr>
      <vt:lpstr>Times New Roman</vt:lpstr>
      <vt:lpstr>Wingdings</vt:lpstr>
      <vt:lpstr>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Business Cycle in Ukraine, 2011-2017</vt:lpstr>
      <vt:lpstr>Презентация PowerPoint</vt:lpstr>
      <vt:lpstr>Main instruments of stabilization policy in Ukraine </vt:lpstr>
      <vt:lpstr>Fiscal policy</vt:lpstr>
      <vt:lpstr>Main instruments of stabilization policy in Ukraine </vt:lpstr>
      <vt:lpstr>Outcomes</vt:lpstr>
      <vt:lpstr>Презентация PowerPoint</vt:lpstr>
      <vt:lpstr>Презентация PowerPoint</vt:lpstr>
      <vt:lpstr>Презентация PowerPoint</vt:lpstr>
      <vt:lpstr>Презентация PowerPoint</vt:lpstr>
      <vt:lpstr>Презентация PowerPoint</vt:lpstr>
    </vt:vector>
  </TitlesOfParts>
  <Company>Inst. VIII, RUC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Keynesian Macroeconomics</dc:title>
  <dc:creator>jesperj</dc:creator>
  <cp:lastModifiedBy>Антон Філіпенко</cp:lastModifiedBy>
  <cp:revision>218</cp:revision>
  <dcterms:created xsi:type="dcterms:W3CDTF">2009-11-26T14:17:42Z</dcterms:created>
  <dcterms:modified xsi:type="dcterms:W3CDTF">2017-04-17T13:51:07Z</dcterms:modified>
</cp:coreProperties>
</file>