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92" r:id="rId4"/>
    <p:sldId id="258" r:id="rId5"/>
    <p:sldId id="278" r:id="rId6"/>
    <p:sldId id="279" r:id="rId7"/>
    <p:sldId id="288" r:id="rId8"/>
    <p:sldId id="277" r:id="rId9"/>
    <p:sldId id="287" r:id="rId10"/>
    <p:sldId id="286" r:id="rId11"/>
    <p:sldId id="289" r:id="rId12"/>
    <p:sldId id="290" r:id="rId13"/>
    <p:sldId id="291" r:id="rId14"/>
    <p:sldId id="294" r:id="rId15"/>
    <p:sldId id="293" r:id="rId16"/>
    <p:sldId id="280" r:id="rId17"/>
    <p:sldId id="281" r:id="rId18"/>
    <p:sldId id="282" r:id="rId19"/>
    <p:sldId id="295" r:id="rId20"/>
    <p:sldId id="259" r:id="rId21"/>
    <p:sldId id="260" r:id="rId22"/>
    <p:sldId id="264" r:id="rId23"/>
    <p:sldId id="299" r:id="rId24"/>
    <p:sldId id="300" r:id="rId25"/>
    <p:sldId id="301" r:id="rId26"/>
    <p:sldId id="302" r:id="rId27"/>
    <p:sldId id="296" r:id="rId28"/>
    <p:sldId id="297" r:id="rId29"/>
    <p:sldId id="298" r:id="rId30"/>
    <p:sldId id="303" r:id="rId31"/>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15C77E69-6AA3-47F7-B67D-EE8E61F4BEA1}" type="datetimeFigureOut">
              <a:rPr lang="da-DK" smtClean="0"/>
              <a:t>27-03-2015</a:t>
            </a:fld>
            <a:endParaRPr lang="da-DK"/>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6EACEC04-57AD-480E-A911-52817070D43C}" type="slidenum">
              <a:rPr lang="da-DK" smtClean="0"/>
              <a:t>‹nr.›</a:t>
            </a:fld>
            <a:endParaRPr lang="da-DK"/>
          </a:p>
        </p:txBody>
      </p:sp>
    </p:spTree>
    <p:extLst>
      <p:ext uri="{BB962C8B-B14F-4D97-AF65-F5344CB8AC3E}">
        <p14:creationId xmlns:p14="http://schemas.microsoft.com/office/powerpoint/2010/main" val="1582654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6BC461FC-96AE-4FC8-9860-8FFC29336E5A}" type="datetimeFigureOut">
              <a:rPr lang="da-DK" smtClean="0"/>
              <a:pPr/>
              <a:t>27-03-2015</a:t>
            </a:fld>
            <a:endParaRPr lang="da-DK"/>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4C76A068-3638-4461-A05C-110DA725FEF2}" type="slidenum">
              <a:rPr lang="da-DK" smtClean="0"/>
              <a:pPr/>
              <a:t>‹nr.›</a:t>
            </a:fld>
            <a:endParaRPr lang="da-DK"/>
          </a:p>
        </p:txBody>
      </p:sp>
    </p:spTree>
    <p:extLst>
      <p:ext uri="{BB962C8B-B14F-4D97-AF65-F5344CB8AC3E}">
        <p14:creationId xmlns:p14="http://schemas.microsoft.com/office/powerpoint/2010/main" val="322472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1</a:t>
            </a:fld>
            <a:endParaRPr lang="da-DK"/>
          </a:p>
        </p:txBody>
      </p:sp>
    </p:spTree>
    <p:extLst>
      <p:ext uri="{BB962C8B-B14F-4D97-AF65-F5344CB8AC3E}">
        <p14:creationId xmlns:p14="http://schemas.microsoft.com/office/powerpoint/2010/main" val="1717890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20</a:t>
            </a:fld>
            <a:endParaRPr lang="da-DK"/>
          </a:p>
        </p:txBody>
      </p:sp>
    </p:spTree>
    <p:extLst>
      <p:ext uri="{BB962C8B-B14F-4D97-AF65-F5344CB8AC3E}">
        <p14:creationId xmlns:p14="http://schemas.microsoft.com/office/powerpoint/2010/main" val="2518400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21</a:t>
            </a:fld>
            <a:endParaRPr lang="da-DK"/>
          </a:p>
        </p:txBody>
      </p:sp>
    </p:spTree>
    <p:extLst>
      <p:ext uri="{BB962C8B-B14F-4D97-AF65-F5344CB8AC3E}">
        <p14:creationId xmlns:p14="http://schemas.microsoft.com/office/powerpoint/2010/main" val="4140433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22</a:t>
            </a:fld>
            <a:endParaRPr lang="da-DK"/>
          </a:p>
        </p:txBody>
      </p:sp>
    </p:spTree>
    <p:extLst>
      <p:ext uri="{BB962C8B-B14F-4D97-AF65-F5344CB8AC3E}">
        <p14:creationId xmlns:p14="http://schemas.microsoft.com/office/powerpoint/2010/main" val="1412637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2</a:t>
            </a:fld>
            <a:endParaRPr lang="da-DK"/>
          </a:p>
        </p:txBody>
      </p:sp>
    </p:spTree>
    <p:extLst>
      <p:ext uri="{BB962C8B-B14F-4D97-AF65-F5344CB8AC3E}">
        <p14:creationId xmlns:p14="http://schemas.microsoft.com/office/powerpoint/2010/main" val="221608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4</a:t>
            </a:fld>
            <a:endParaRPr lang="da-DK"/>
          </a:p>
        </p:txBody>
      </p:sp>
    </p:spTree>
    <p:extLst>
      <p:ext uri="{BB962C8B-B14F-4D97-AF65-F5344CB8AC3E}">
        <p14:creationId xmlns:p14="http://schemas.microsoft.com/office/powerpoint/2010/main" val="943209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5</a:t>
            </a:fld>
            <a:endParaRPr lang="da-DK"/>
          </a:p>
        </p:txBody>
      </p:sp>
    </p:spTree>
    <p:extLst>
      <p:ext uri="{BB962C8B-B14F-4D97-AF65-F5344CB8AC3E}">
        <p14:creationId xmlns:p14="http://schemas.microsoft.com/office/powerpoint/2010/main" val="2840962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6</a:t>
            </a:fld>
            <a:endParaRPr lang="da-DK"/>
          </a:p>
        </p:txBody>
      </p:sp>
    </p:spTree>
    <p:extLst>
      <p:ext uri="{BB962C8B-B14F-4D97-AF65-F5344CB8AC3E}">
        <p14:creationId xmlns:p14="http://schemas.microsoft.com/office/powerpoint/2010/main" val="106154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8</a:t>
            </a:fld>
            <a:endParaRPr lang="da-DK"/>
          </a:p>
        </p:txBody>
      </p:sp>
    </p:spTree>
    <p:extLst>
      <p:ext uri="{BB962C8B-B14F-4D97-AF65-F5344CB8AC3E}">
        <p14:creationId xmlns:p14="http://schemas.microsoft.com/office/powerpoint/2010/main" val="239968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16</a:t>
            </a:fld>
            <a:endParaRPr lang="da-DK"/>
          </a:p>
        </p:txBody>
      </p:sp>
    </p:spTree>
    <p:extLst>
      <p:ext uri="{BB962C8B-B14F-4D97-AF65-F5344CB8AC3E}">
        <p14:creationId xmlns:p14="http://schemas.microsoft.com/office/powerpoint/2010/main" val="3152304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17</a:t>
            </a:fld>
            <a:endParaRPr lang="da-DK"/>
          </a:p>
        </p:txBody>
      </p:sp>
    </p:spTree>
    <p:extLst>
      <p:ext uri="{BB962C8B-B14F-4D97-AF65-F5344CB8AC3E}">
        <p14:creationId xmlns:p14="http://schemas.microsoft.com/office/powerpoint/2010/main" val="3214041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4C76A068-3638-4461-A05C-110DA725FEF2}" type="slidenum">
              <a:rPr lang="da-DK" smtClean="0"/>
              <a:pPr/>
              <a:t>18</a:t>
            </a:fld>
            <a:endParaRPr lang="da-DK"/>
          </a:p>
        </p:txBody>
      </p:sp>
    </p:spTree>
    <p:extLst>
      <p:ext uri="{BB962C8B-B14F-4D97-AF65-F5344CB8AC3E}">
        <p14:creationId xmlns:p14="http://schemas.microsoft.com/office/powerpoint/2010/main" val="1793361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titeltypografi i masteren</a:t>
            </a:r>
            <a:endParaRPr kumimoji="0" lang="en-US"/>
          </a:p>
        </p:txBody>
      </p:sp>
      <p:sp>
        <p:nvSpPr>
          <p:cNvPr id="17" name="U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undertiteltypografien i masteren</a:t>
            </a:r>
            <a:endParaRPr kumimoji="0" lang="en-US"/>
          </a:p>
        </p:txBody>
      </p:sp>
      <p:sp>
        <p:nvSpPr>
          <p:cNvPr id="30" name="Pladsholder til dato 29"/>
          <p:cNvSpPr>
            <a:spLocks noGrp="1"/>
          </p:cNvSpPr>
          <p:nvPr>
            <p:ph type="dt" sz="half" idx="10"/>
          </p:nvPr>
        </p:nvSpPr>
        <p:spPr/>
        <p:txBody>
          <a:bodyPr/>
          <a:lstStyle/>
          <a:p>
            <a:fld id="{DC4EE2C4-81EF-465D-9D69-84D15726C58E}" type="datetime1">
              <a:rPr lang="da-DK" smtClean="0"/>
              <a:pPr/>
              <a:t>27-03-2015</a:t>
            </a:fld>
            <a:endParaRPr lang="da-DK"/>
          </a:p>
        </p:txBody>
      </p:sp>
      <p:sp>
        <p:nvSpPr>
          <p:cNvPr id="19" name="Pladsholder til sidefod 18"/>
          <p:cNvSpPr>
            <a:spLocks noGrp="1"/>
          </p:cNvSpPr>
          <p:nvPr>
            <p:ph type="ftr" sz="quarter" idx="11"/>
          </p:nvPr>
        </p:nvSpPr>
        <p:spPr/>
        <p:txBody>
          <a:bodyPr/>
          <a:lstStyle/>
          <a:p>
            <a:endParaRPr lang="da-DK"/>
          </a:p>
        </p:txBody>
      </p:sp>
      <p:sp>
        <p:nvSpPr>
          <p:cNvPr id="27" name="Pladsholder til diasnummer 26"/>
          <p:cNvSpPr>
            <a:spLocks noGrp="1"/>
          </p:cNvSpPr>
          <p:nvPr>
            <p:ph type="sldNum" sz="quarter" idx="12"/>
          </p:nvPr>
        </p:nvSpPr>
        <p:spPr/>
        <p:txBody>
          <a:bodyPr/>
          <a:lstStyle/>
          <a:p>
            <a:fld id="{C91CA5DE-A819-4496-B81E-94743AC6A8FC}" type="slidenum">
              <a:rPr lang="da-DK" smtClean="0"/>
              <a:pPr/>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7EC85072-3C28-4D69-9C25-49883F500DE2}" type="datetime1">
              <a:rPr lang="da-DK" smtClean="0"/>
              <a:pPr/>
              <a:t>27-03-2015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914401"/>
            <a:ext cx="2057400" cy="5211763"/>
          </a:xfrm>
        </p:spPr>
        <p:txBody>
          <a:bodyPr vert="eaVer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914401"/>
            <a:ext cx="6019800" cy="5211763"/>
          </a:xfrm>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A2AD5279-2C93-4BF8-A514-81243E497955}" type="datetime1">
              <a:rPr lang="da-DK" smtClean="0"/>
              <a:pPr/>
              <a:t>27-03-2015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indhold 2"/>
          <p:cNvSpPr>
            <a:spLocks noGrp="1"/>
          </p:cNvSpPr>
          <p:nvPr>
            <p:ph idx="1"/>
          </p:nvPr>
        </p:nvSpPr>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AAD8C84A-44E8-4B4E-BF07-FF5366B1F3DA}" type="datetime1">
              <a:rPr lang="da-DK" smtClean="0"/>
              <a:pPr/>
              <a:t>27-03-2015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typografi i masteren</a:t>
            </a:r>
          </a:p>
        </p:txBody>
      </p:sp>
      <p:sp>
        <p:nvSpPr>
          <p:cNvPr id="4" name="Pladsholder til dato 3"/>
          <p:cNvSpPr>
            <a:spLocks noGrp="1"/>
          </p:cNvSpPr>
          <p:nvPr>
            <p:ph type="dt" sz="half" idx="10"/>
          </p:nvPr>
        </p:nvSpPr>
        <p:spPr/>
        <p:txBody>
          <a:bodyPr/>
          <a:lstStyle/>
          <a:p>
            <a:fld id="{4CAECE4F-7F9D-42A7-85E9-237F3DFF01BF}" type="datetime1">
              <a:rPr lang="da-DK" smtClean="0"/>
              <a:pPr/>
              <a:t>27-03-2015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91CA5DE-A819-4496-B81E-94743AC6A8FC}" type="slidenum">
              <a:rPr lang="da-DK" smtClean="0"/>
              <a:pPr/>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a-DK" smtClean="0"/>
              <a:t>Klik for at redigere titeltypografi i masteren</a:t>
            </a:r>
            <a:endParaRPr kumimoji="0" lang="en-US"/>
          </a:p>
        </p:txBody>
      </p:sp>
      <p:sp>
        <p:nvSpPr>
          <p:cNvPr id="3" name="Pladsholder til ind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p>
            <a:fld id="{9B421128-28FD-438C-9F57-41505915CCA7}" type="datetime1">
              <a:rPr lang="da-DK" smtClean="0"/>
              <a:pPr/>
              <a:t>27-03-2015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4" name="Pladsholder til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5" name="Pladsholder til ind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p>
            <a:fld id="{2D3A5048-8951-4125-84A2-D52647DE435C}" type="datetime1">
              <a:rPr lang="da-DK" smtClean="0"/>
              <a:pPr/>
              <a:t>27-03-2015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a-DK" smtClean="0"/>
              <a:t>Klik for at redigere titeltypografi i masteren</a:t>
            </a:r>
            <a:endParaRPr kumimoji="0" lang="en-US"/>
          </a:p>
        </p:txBody>
      </p:sp>
      <p:sp>
        <p:nvSpPr>
          <p:cNvPr id="3" name="Pladsholder til dato 2"/>
          <p:cNvSpPr>
            <a:spLocks noGrp="1"/>
          </p:cNvSpPr>
          <p:nvPr>
            <p:ph type="dt" sz="half" idx="10"/>
          </p:nvPr>
        </p:nvSpPr>
        <p:spPr/>
        <p:txBody>
          <a:bodyPr/>
          <a:lstStyle/>
          <a:p>
            <a:fld id="{80B52F35-B2D2-4812-BAF2-ED7930482EC5}" type="datetime1">
              <a:rPr lang="da-DK" smtClean="0"/>
              <a:pPr/>
              <a:t>27-03-2015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8398F30-BA50-497C-8E04-27D7A9CDCECE}" type="datetime1">
              <a:rPr lang="da-DK" smtClean="0"/>
              <a:pPr/>
              <a:t>27-03-2015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a-DK" smtClean="0"/>
              <a:t>Klik for at redigere titeltypografi i masteren</a:t>
            </a:r>
            <a:endParaRPr kumimoji="0" lang="en-US"/>
          </a:p>
        </p:txBody>
      </p:sp>
      <p:sp>
        <p:nvSpPr>
          <p:cNvPr id="3" name="Pladsholder til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a-DK" smtClean="0"/>
              <a:t>Klik for at redigere typografi i masteren</a:t>
            </a:r>
          </a:p>
        </p:txBody>
      </p:sp>
      <p:sp>
        <p:nvSpPr>
          <p:cNvPr id="4" name="Pladsholder til ind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p>
            <a:fld id="{10D878E1-7EAE-4676-9948-795730C5F548}" type="datetime1">
              <a:rPr lang="da-DK" smtClean="0"/>
              <a:pPr/>
              <a:t>27-03-2015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91CA5DE-A819-4496-B81E-94743AC6A8F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Rektangel med enkelt afklippet og afrundet hjørn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tvinklet trekan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a-DK" smtClean="0"/>
              <a:t>Klik for at redigere titeltypografi i masteren</a:t>
            </a:r>
            <a:endParaRPr kumimoji="0" lang="en-US"/>
          </a:p>
        </p:txBody>
      </p:sp>
      <p:sp>
        <p:nvSpPr>
          <p:cNvPr id="4" name="Pladsholder til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a-DK" smtClean="0"/>
              <a:t>Klik for at redigere typografi i masteren</a:t>
            </a:r>
          </a:p>
        </p:txBody>
      </p:sp>
      <p:sp>
        <p:nvSpPr>
          <p:cNvPr id="5" name="Pladsholder til dato 4"/>
          <p:cNvSpPr>
            <a:spLocks noGrp="1"/>
          </p:cNvSpPr>
          <p:nvPr>
            <p:ph type="dt" sz="half" idx="10"/>
          </p:nvPr>
        </p:nvSpPr>
        <p:spPr/>
        <p:txBody>
          <a:bodyPr/>
          <a:lstStyle/>
          <a:p>
            <a:fld id="{1E2A697A-524F-442C-B24D-2044C7FD10D5}" type="datetime1">
              <a:rPr lang="da-DK" smtClean="0"/>
              <a:pPr/>
              <a:t>27-03-2015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a:xfrm>
            <a:off x="8077200" y="6356350"/>
            <a:ext cx="609600" cy="365125"/>
          </a:xfrm>
        </p:spPr>
        <p:txBody>
          <a:bodyPr/>
          <a:lstStyle/>
          <a:p>
            <a:fld id="{C91CA5DE-A819-4496-B81E-94743AC6A8FC}" type="slidenum">
              <a:rPr lang="da-DK" smtClean="0"/>
              <a:pPr/>
              <a:t>‹nr.›</a:t>
            </a:fld>
            <a:endParaRPr lang="da-DK"/>
          </a:p>
        </p:txBody>
      </p:sp>
      <p:sp>
        <p:nvSpPr>
          <p:cNvPr id="3" name="Pladsholder til bille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a-DK" smtClean="0"/>
              <a:t>Klik på ikonet for at tilføje et billede</a:t>
            </a:r>
            <a:endParaRPr kumimoji="0" lang="en-US" dirty="0"/>
          </a:p>
        </p:txBody>
      </p:sp>
      <p:sp>
        <p:nvSpPr>
          <p:cNvPr id="10" name="Kombinationstegnin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Kombinationstegnin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Kombinationstegning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Kombinationstegning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Pladsholder til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a-DK" smtClean="0"/>
              <a:t>Klik for at redigere titeltypografi i masteren</a:t>
            </a:r>
            <a:endParaRPr kumimoji="0" lang="en-US"/>
          </a:p>
        </p:txBody>
      </p:sp>
      <p:sp>
        <p:nvSpPr>
          <p:cNvPr id="30" name="Pladsholder til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a-DK" smtClean="0"/>
              <a:t>Klik for at redigere typografi i masteren</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0" name="Pladsholder til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5122EC-F371-45CE-B4FB-B3AC51990583}" type="datetime1">
              <a:rPr lang="da-DK" smtClean="0"/>
              <a:pPr/>
              <a:t>27-03-2015</a:t>
            </a:fld>
            <a:endParaRPr lang="da-DK"/>
          </a:p>
        </p:txBody>
      </p:sp>
      <p:sp>
        <p:nvSpPr>
          <p:cNvPr id="22" name="Pladsholder til sidefod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a-DK"/>
          </a:p>
        </p:txBody>
      </p:sp>
      <p:sp>
        <p:nvSpPr>
          <p:cNvPr id="18" name="Pladsholder til dias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1CA5DE-A819-4496-B81E-94743AC6A8FC}" type="slidenum">
              <a:rPr lang="da-DK" smtClean="0"/>
              <a:pPr/>
              <a:t>‹nr.›</a:t>
            </a:fld>
            <a:endParaRPr lang="da-DK"/>
          </a:p>
        </p:txBody>
      </p:sp>
      <p:grpSp>
        <p:nvGrpSpPr>
          <p:cNvPr id="2" name="Gruppe 1"/>
          <p:cNvGrpSpPr/>
          <p:nvPr/>
        </p:nvGrpSpPr>
        <p:grpSpPr>
          <a:xfrm>
            <a:off x="-19017" y="202408"/>
            <a:ext cx="9180548" cy="649224"/>
            <a:chOff x="-19045" y="216550"/>
            <a:chExt cx="9180548" cy="649224"/>
          </a:xfrm>
        </p:grpSpPr>
        <p:sp>
          <p:nvSpPr>
            <p:cNvPr id="12" name="Kombinationstegnin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Kombinationstegnin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20689"/>
            <a:ext cx="7772400" cy="2088231"/>
          </a:xfrm>
        </p:spPr>
        <p:txBody>
          <a:bodyPr>
            <a:normAutofit fontScale="90000"/>
          </a:bodyPr>
          <a:lstStyle/>
          <a:p>
            <a:pPr algn="ctr"/>
            <a:r>
              <a:rPr lang="en-GB" dirty="0" smtClean="0"/>
              <a:t/>
            </a:r>
            <a:br>
              <a:rPr lang="en-GB" dirty="0" smtClean="0"/>
            </a:br>
            <a:r>
              <a:rPr lang="en-GB" dirty="0" smtClean="0"/>
              <a:t>The Making of a Revolution –how important are economic crises? </a:t>
            </a:r>
            <a:endParaRPr lang="en-GB" dirty="0"/>
          </a:p>
        </p:txBody>
      </p:sp>
      <p:sp>
        <p:nvSpPr>
          <p:cNvPr id="3" name="Undertitel 2"/>
          <p:cNvSpPr>
            <a:spLocks noGrp="1"/>
          </p:cNvSpPr>
          <p:nvPr>
            <p:ph type="subTitle" idx="1"/>
          </p:nvPr>
        </p:nvSpPr>
        <p:spPr/>
        <p:txBody>
          <a:bodyPr>
            <a:normAutofit fontScale="85000" lnSpcReduction="10000"/>
          </a:bodyPr>
          <a:lstStyle/>
          <a:p>
            <a:r>
              <a:rPr lang="en-GB" dirty="0" smtClean="0"/>
              <a:t>The Third Nordic Post-Keynesian Conference </a:t>
            </a:r>
          </a:p>
          <a:p>
            <a:r>
              <a:rPr lang="en-GB" dirty="0" smtClean="0"/>
              <a:t>22-23 May 2014</a:t>
            </a:r>
          </a:p>
          <a:p>
            <a:r>
              <a:rPr lang="en-GB" dirty="0" smtClean="0"/>
              <a:t> Finn Olesen</a:t>
            </a:r>
          </a:p>
          <a:p>
            <a:r>
              <a:rPr lang="en-GB" dirty="0" smtClean="0"/>
              <a:t>Aalborg University – Department of Business and Management</a:t>
            </a: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lstStyle/>
          <a:p>
            <a:pPr algn="ctr"/>
            <a:r>
              <a:rPr lang="en-GB" dirty="0" smtClean="0"/>
              <a:t>Fourthly, macroeconomists got a new view on how to conduct fiscal policy</a:t>
            </a:r>
          </a:p>
          <a:p>
            <a:pPr marL="0" indent="0" algn="ctr">
              <a:buNone/>
            </a:pPr>
            <a:endParaRPr lang="en-GB" dirty="0"/>
          </a:p>
          <a:p>
            <a:pPr marL="0" indent="0" algn="ctr">
              <a:buNone/>
            </a:pPr>
            <a:r>
              <a:rPr lang="en-GB" dirty="0"/>
              <a:t>A</a:t>
            </a:r>
            <a:r>
              <a:rPr lang="en-GB" dirty="0" smtClean="0"/>
              <a:t>way </a:t>
            </a:r>
            <a:r>
              <a:rPr lang="en-GB" dirty="0"/>
              <a:t>with the classical view on fiscal policy </a:t>
            </a:r>
            <a:r>
              <a:rPr lang="en-GB" dirty="0" smtClean="0"/>
              <a:t>stating, that </a:t>
            </a:r>
            <a:r>
              <a:rPr lang="en-GB" dirty="0"/>
              <a:t>the budget should always be balanced. Potential crowding out effects </a:t>
            </a:r>
            <a:r>
              <a:rPr lang="en-GB" dirty="0" smtClean="0"/>
              <a:t>were </a:t>
            </a:r>
            <a:r>
              <a:rPr lang="en-GB" dirty="0"/>
              <a:t>no longer that important if the economy functioned at a level less than full employment. </a:t>
            </a:r>
            <a:r>
              <a:rPr lang="en-GB" dirty="0" smtClean="0"/>
              <a:t>Budget deficits (and a public debt) could be acceptable</a:t>
            </a:r>
          </a:p>
          <a:p>
            <a:pPr marL="0" indent="0" algn="ctr">
              <a:buNone/>
            </a:pPr>
            <a:r>
              <a:rPr lang="en-GB" dirty="0" smtClean="0"/>
              <a:t>(functional fiscal policy)</a:t>
            </a:r>
            <a:endParaRPr lang="da-DK" dirty="0"/>
          </a:p>
          <a:p>
            <a:pPr marL="0" indent="0" algn="ctr">
              <a:buNone/>
            </a:pP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10</a:t>
            </a:fld>
            <a:endParaRPr lang="da-DK"/>
          </a:p>
        </p:txBody>
      </p:sp>
    </p:spTree>
    <p:extLst>
      <p:ext uri="{BB962C8B-B14F-4D97-AF65-F5344CB8AC3E}">
        <p14:creationId xmlns:p14="http://schemas.microsoft.com/office/powerpoint/2010/main" val="288217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lstStyle/>
          <a:p>
            <a:pPr algn="ctr"/>
            <a:r>
              <a:rPr lang="en-GB" dirty="0" smtClean="0"/>
              <a:t>Fifthly, macroeconomists got a new view on international affairs – countries should operate internationally in coordination not in conflict with each other</a:t>
            </a:r>
          </a:p>
          <a:p>
            <a:pPr marL="0" indent="0" algn="ctr">
              <a:buNone/>
            </a:pPr>
            <a:r>
              <a:rPr lang="da-DK" dirty="0" smtClean="0"/>
              <a:t>(the </a:t>
            </a:r>
            <a:r>
              <a:rPr lang="da-DK" dirty="0" err="1" smtClean="0"/>
              <a:t>Bretton</a:t>
            </a:r>
            <a:r>
              <a:rPr lang="da-DK" dirty="0" smtClean="0"/>
              <a:t> Woods System)</a:t>
            </a:r>
          </a:p>
        </p:txBody>
      </p:sp>
      <p:sp>
        <p:nvSpPr>
          <p:cNvPr id="4" name="Pladsholder til diasnummer 3"/>
          <p:cNvSpPr>
            <a:spLocks noGrp="1"/>
          </p:cNvSpPr>
          <p:nvPr>
            <p:ph type="sldNum" sz="quarter" idx="12"/>
          </p:nvPr>
        </p:nvSpPr>
        <p:spPr/>
        <p:txBody>
          <a:bodyPr/>
          <a:lstStyle/>
          <a:p>
            <a:fld id="{C91CA5DE-A819-4496-B81E-94743AC6A8FC}" type="slidenum">
              <a:rPr lang="da-DK" smtClean="0"/>
              <a:pPr/>
              <a:t>11</a:t>
            </a:fld>
            <a:endParaRPr lang="da-DK"/>
          </a:p>
        </p:txBody>
      </p:sp>
    </p:spTree>
    <p:extLst>
      <p:ext uri="{BB962C8B-B14F-4D97-AF65-F5344CB8AC3E}">
        <p14:creationId xmlns:p14="http://schemas.microsoft.com/office/powerpoint/2010/main" val="415017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lstStyle/>
          <a:p>
            <a:pPr algn="ctr"/>
            <a:r>
              <a:rPr lang="en-GB" dirty="0" smtClean="0"/>
              <a:t>Sixthly, macroeconomists began doing econometrics and thereby gave the politicians a vital instrument, that they could use when deciding what to do economic policy wise when they tried to minimise the fluctuations in aggregated demand and output</a:t>
            </a: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12</a:t>
            </a:fld>
            <a:endParaRPr lang="da-DK"/>
          </a:p>
        </p:txBody>
      </p:sp>
    </p:spTree>
    <p:extLst>
      <p:ext uri="{BB962C8B-B14F-4D97-AF65-F5344CB8AC3E}">
        <p14:creationId xmlns:p14="http://schemas.microsoft.com/office/powerpoint/2010/main" val="2384660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algn="ctr"/>
            <a:r>
              <a:rPr lang="en-GB" dirty="0" smtClean="0"/>
              <a:t>2008: from an international financial crisis to the present Great Recession of many countries:</a:t>
            </a:r>
          </a:p>
          <a:p>
            <a:pPr marL="0" indent="0" algn="ctr">
              <a:buNone/>
            </a:pPr>
            <a:endParaRPr lang="en-GB" dirty="0" smtClean="0"/>
          </a:p>
          <a:p>
            <a:pPr marL="0" indent="0" algn="ctr">
              <a:buNone/>
            </a:pPr>
            <a:r>
              <a:rPr lang="en-GB" dirty="0" smtClean="0"/>
              <a:t>mainstream under attack once again – time to change the macroeconomic understanding???</a:t>
            </a:r>
          </a:p>
          <a:p>
            <a:pPr marL="0" indent="0" algn="ctr">
              <a:buNone/>
            </a:pPr>
            <a:endParaRPr lang="en-GB" dirty="0"/>
          </a:p>
          <a:p>
            <a:pPr marL="0" indent="0" algn="ctr">
              <a:buNone/>
            </a:pP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13</a:t>
            </a:fld>
            <a:endParaRPr lang="da-DK"/>
          </a:p>
        </p:txBody>
      </p:sp>
    </p:spTree>
    <p:extLst>
      <p:ext uri="{BB962C8B-B14F-4D97-AF65-F5344CB8AC3E}">
        <p14:creationId xmlns:p14="http://schemas.microsoft.com/office/powerpoint/2010/main" val="175738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algn="ctr"/>
            <a:r>
              <a:rPr lang="en-GB" dirty="0"/>
              <a:t>mainstream under </a:t>
            </a:r>
            <a:r>
              <a:rPr lang="en-GB" dirty="0" smtClean="0"/>
              <a:t>attack:</a:t>
            </a:r>
          </a:p>
          <a:p>
            <a:pPr algn="ctr"/>
            <a:endParaRPr lang="en-GB" dirty="0"/>
          </a:p>
          <a:p>
            <a:pPr marL="514350" indent="-514350" algn="ctr">
              <a:buFont typeface="+mj-lt"/>
              <a:buAutoNum type="arabicPeriod"/>
            </a:pPr>
            <a:r>
              <a:rPr lang="en-GB" dirty="0" smtClean="0"/>
              <a:t>Bye-bye </a:t>
            </a:r>
            <a:r>
              <a:rPr lang="en-GB" dirty="0"/>
              <a:t>to the representative agent and rational expectations? </a:t>
            </a:r>
            <a:endParaRPr lang="en-GB" dirty="0" smtClean="0"/>
          </a:p>
          <a:p>
            <a:pPr marL="514350" indent="-514350" algn="ctr">
              <a:buFont typeface="+mj-lt"/>
              <a:buAutoNum type="arabicPeriod"/>
            </a:pPr>
            <a:r>
              <a:rPr lang="en-GB" dirty="0"/>
              <a:t>And what about financial matters</a:t>
            </a:r>
            <a:r>
              <a:rPr lang="en-GB" dirty="0" smtClean="0"/>
              <a:t>?</a:t>
            </a:r>
          </a:p>
          <a:p>
            <a:pPr marL="514350" indent="-514350" algn="ctr">
              <a:buFont typeface="+mj-lt"/>
              <a:buAutoNum type="arabicPeriod"/>
            </a:pPr>
            <a:r>
              <a:rPr lang="en-GB" dirty="0"/>
              <a:t>And still DSGE </a:t>
            </a:r>
            <a:r>
              <a:rPr lang="en-GB" dirty="0" smtClean="0"/>
              <a:t>modelling?</a:t>
            </a:r>
            <a:endParaRPr lang="en-GB" dirty="0"/>
          </a:p>
          <a:p>
            <a:pPr marL="0" indent="0" algn="ctr">
              <a:buNone/>
            </a:pPr>
            <a:endParaRPr lang="en-GB" dirty="0" smtClean="0"/>
          </a:p>
          <a:p>
            <a:pPr marL="514350" indent="-514350" algn="ctr">
              <a:buFont typeface="+mj-lt"/>
              <a:buAutoNum type="arabicPeriod"/>
            </a:pPr>
            <a:endParaRPr lang="en-GB" dirty="0" smtClean="0"/>
          </a:p>
          <a:p>
            <a:pPr marL="514350" indent="-514350" algn="ctr">
              <a:buFont typeface="+mj-lt"/>
              <a:buAutoNum type="arabicPeriod"/>
            </a:pPr>
            <a:endParaRPr lang="en-GB" dirty="0" smtClean="0"/>
          </a:p>
          <a:p>
            <a:pPr marL="0" indent="0" algn="ctr">
              <a:buNone/>
            </a:pPr>
            <a:endParaRPr lang="en-GB" dirty="0" smtClean="0"/>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14</a:t>
            </a:fld>
            <a:endParaRPr lang="da-DK"/>
          </a:p>
        </p:txBody>
      </p:sp>
    </p:spTree>
    <p:extLst>
      <p:ext uri="{BB962C8B-B14F-4D97-AF65-F5344CB8AC3E}">
        <p14:creationId xmlns:p14="http://schemas.microsoft.com/office/powerpoint/2010/main" val="145086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algn="ctr"/>
            <a:r>
              <a:rPr lang="en-GB" dirty="0" smtClean="0"/>
              <a:t>Well:</a:t>
            </a:r>
          </a:p>
          <a:p>
            <a:pPr marL="0" indent="0" algn="ctr">
              <a:buNone/>
            </a:pPr>
            <a:endParaRPr lang="en-GB" dirty="0" smtClean="0"/>
          </a:p>
          <a:p>
            <a:pPr marL="514350" indent="-514350" algn="ctr">
              <a:buFont typeface="+mj-lt"/>
              <a:buAutoNum type="arabicPeriod"/>
            </a:pPr>
            <a:r>
              <a:rPr lang="en-GB" dirty="0" smtClean="0"/>
              <a:t>Yes, probably</a:t>
            </a:r>
          </a:p>
          <a:p>
            <a:pPr marL="514350" indent="-514350" algn="ctr">
              <a:buFont typeface="+mj-lt"/>
              <a:buAutoNum type="arabicPeriod"/>
            </a:pPr>
            <a:r>
              <a:rPr lang="en-GB" dirty="0" smtClean="0"/>
              <a:t>Yes, it seems so</a:t>
            </a:r>
          </a:p>
          <a:p>
            <a:pPr marL="514350" indent="-514350" algn="ctr">
              <a:buFont typeface="+mj-lt"/>
              <a:buAutoNum type="arabicPeriod"/>
            </a:pPr>
            <a:r>
              <a:rPr lang="en-GB" dirty="0" smtClean="0"/>
              <a:t>No, TINA governs </a:t>
            </a: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15</a:t>
            </a:fld>
            <a:endParaRPr lang="da-DK"/>
          </a:p>
        </p:txBody>
      </p:sp>
    </p:spTree>
    <p:extLst>
      <p:ext uri="{BB962C8B-B14F-4D97-AF65-F5344CB8AC3E}">
        <p14:creationId xmlns:p14="http://schemas.microsoft.com/office/powerpoint/2010/main" val="1831099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normAutofit/>
          </a:bodyPr>
          <a:lstStyle/>
          <a:p>
            <a:pPr marL="0" indent="0" algn="ctr">
              <a:buNone/>
            </a:pPr>
            <a:r>
              <a:rPr lang="en-GB" dirty="0"/>
              <a:t>Yes, </a:t>
            </a:r>
            <a:r>
              <a:rPr lang="en-GB" dirty="0" smtClean="0"/>
              <a:t>probably because:</a:t>
            </a:r>
            <a:endParaRPr lang="en-GB" dirty="0"/>
          </a:p>
          <a:p>
            <a:pPr marL="0" indent="0" algn="ctr">
              <a:buNone/>
            </a:pPr>
            <a:endParaRPr lang="da-DK" dirty="0" smtClean="0"/>
          </a:p>
          <a:p>
            <a:pPr marL="0" indent="0" algn="ctr">
              <a:buNone/>
            </a:pPr>
            <a:r>
              <a:rPr lang="en-GB" dirty="0" smtClean="0"/>
              <a:t>The assumption of rational expectations is:</a:t>
            </a:r>
          </a:p>
          <a:p>
            <a:pPr marL="0" indent="0" algn="ctr">
              <a:buNone/>
            </a:pPr>
            <a:r>
              <a:rPr lang="da-DK" dirty="0" smtClean="0"/>
              <a:t>”</a:t>
            </a:r>
            <a:r>
              <a:rPr lang="en-US" dirty="0"/>
              <a:t>a strong one, and one may wonder if it should be relaxed, especially when considering relatively short-run responses to disturbances, or the consequences of newly adopted policies that have not been followed in the past – both of which are precisely the types of situations which macroeconomic analysis frequently seeks to address”</a:t>
            </a:r>
          </a:p>
          <a:p>
            <a:pPr marL="0" indent="0" algn="ctr">
              <a:buNone/>
            </a:pPr>
            <a:endParaRPr lang="da-DK" dirty="0"/>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16</a:t>
            </a:fld>
            <a:endParaRPr lang="da-DK"/>
          </a:p>
        </p:txBody>
      </p:sp>
    </p:spTree>
    <p:extLst>
      <p:ext uri="{BB962C8B-B14F-4D97-AF65-F5344CB8AC3E}">
        <p14:creationId xmlns:p14="http://schemas.microsoft.com/office/powerpoint/2010/main" val="12224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2010s</a:t>
            </a:r>
            <a:endParaRPr lang="da-DK" dirty="0"/>
          </a:p>
        </p:txBody>
      </p:sp>
      <p:sp>
        <p:nvSpPr>
          <p:cNvPr id="3" name="Pladsholder til indhold 2"/>
          <p:cNvSpPr>
            <a:spLocks noGrp="1"/>
          </p:cNvSpPr>
          <p:nvPr>
            <p:ph idx="1"/>
          </p:nvPr>
        </p:nvSpPr>
        <p:spPr/>
        <p:txBody>
          <a:bodyPr>
            <a:normAutofit/>
          </a:bodyPr>
          <a:lstStyle/>
          <a:p>
            <a:pPr marL="0" indent="0" algn="ctr">
              <a:buNone/>
            </a:pPr>
            <a:r>
              <a:rPr lang="da-DK" dirty="0" smtClean="0"/>
              <a:t>And furthermore:</a:t>
            </a:r>
            <a:endParaRPr lang="da-DK" dirty="0"/>
          </a:p>
          <a:p>
            <a:pPr marL="0" indent="0" algn="ctr">
              <a:buNone/>
            </a:pPr>
            <a:r>
              <a:rPr lang="da-DK" dirty="0"/>
              <a:t>”</a:t>
            </a:r>
            <a:r>
              <a:rPr lang="en-US" dirty="0"/>
              <a:t>the assumption that an economy’s dynamics must necessarily correspond to an RE equilibrium may seem unjustifiably strong … It makes sense to assume that expectations should not be completely arbitrary, and have no relation to the kind of world in which the agents live; indeed, it is appealing to assume that people’s beliefs should be </a:t>
            </a:r>
            <a:r>
              <a:rPr lang="en-US" i="1" dirty="0"/>
              <a:t>rational</a:t>
            </a:r>
            <a:r>
              <a:rPr lang="en-US" dirty="0"/>
              <a:t>, in the ordinary-language sense, though there is a large step from this to the RE hypothesis”</a:t>
            </a:r>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17</a:t>
            </a:fld>
            <a:endParaRPr lang="da-DK"/>
          </a:p>
        </p:txBody>
      </p:sp>
    </p:spTree>
    <p:extLst>
      <p:ext uri="{BB962C8B-B14F-4D97-AF65-F5344CB8AC3E}">
        <p14:creationId xmlns:p14="http://schemas.microsoft.com/office/powerpoint/2010/main" val="3283101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marL="0" indent="0" algn="ctr">
              <a:buNone/>
            </a:pPr>
            <a:r>
              <a:rPr lang="en-GB" dirty="0" smtClean="0"/>
              <a:t>And that is why:</a:t>
            </a:r>
          </a:p>
          <a:p>
            <a:pPr marL="0" indent="0" algn="ctr">
              <a:buNone/>
            </a:pPr>
            <a:endParaRPr lang="en-GB" b="1" dirty="0" smtClean="0"/>
          </a:p>
          <a:p>
            <a:pPr marL="0" indent="0" algn="ctr">
              <a:buNone/>
            </a:pPr>
            <a:r>
              <a:rPr lang="en-GB" dirty="0" smtClean="0"/>
              <a:t>”We should like, therefore, to replace the RE hypothesis by some weaker restriction, that nonetheless implies a substantial degree of conformity between people’s beliefs and reality – that implies, at the least, that people do not make </a:t>
            </a:r>
            <a:r>
              <a:rPr lang="en-GB" i="1" dirty="0" smtClean="0"/>
              <a:t>obvious</a:t>
            </a:r>
            <a:r>
              <a:rPr lang="en-GB" dirty="0" smtClean="0"/>
              <a:t> mistakes” </a:t>
            </a:r>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18</a:t>
            </a:fld>
            <a:endParaRPr lang="da-DK"/>
          </a:p>
        </p:txBody>
      </p:sp>
    </p:spTree>
    <p:extLst>
      <p:ext uri="{BB962C8B-B14F-4D97-AF65-F5344CB8AC3E}">
        <p14:creationId xmlns:p14="http://schemas.microsoft.com/office/powerpoint/2010/main" val="254018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marL="0" indent="0" algn="ctr">
              <a:buNone/>
            </a:pPr>
            <a:r>
              <a:rPr lang="en-GB" dirty="0" smtClean="0"/>
              <a:t>And this is a view on rational expectations that is given by a mainstreamer:</a:t>
            </a:r>
          </a:p>
          <a:p>
            <a:pPr marL="0" indent="0" algn="ctr">
              <a:buNone/>
            </a:pPr>
            <a:endParaRPr lang="en-GB" dirty="0" smtClean="0"/>
          </a:p>
          <a:p>
            <a:pPr marL="0" indent="0" algn="ctr">
              <a:buNone/>
            </a:pPr>
            <a:r>
              <a:rPr lang="en-GB" dirty="0" smtClean="0"/>
              <a:t>Michael Woodford (2013:304): </a:t>
            </a:r>
            <a:r>
              <a:rPr lang="en-GB" i="1" dirty="0" smtClean="0"/>
              <a:t>Macroeconomic Analysis Without the Rational Expectations Hypothesis, </a:t>
            </a:r>
            <a:r>
              <a:rPr lang="en-GB" dirty="0" smtClean="0"/>
              <a:t>Annual Review of Economics, 2013, Vol. 5, pp. 303-46</a:t>
            </a:r>
            <a:endParaRPr lang="en-GB" i="1" dirty="0" smtClean="0"/>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19</a:t>
            </a:fld>
            <a:endParaRPr lang="da-DK"/>
          </a:p>
        </p:txBody>
      </p:sp>
    </p:spTree>
    <p:extLst>
      <p:ext uri="{BB962C8B-B14F-4D97-AF65-F5344CB8AC3E}">
        <p14:creationId xmlns:p14="http://schemas.microsoft.com/office/powerpoint/2010/main" val="325320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en-GB" dirty="0" smtClean="0"/>
              <a:t>A scientific revolution – how and why?</a:t>
            </a:r>
            <a:endParaRPr lang="en-GB" dirty="0"/>
          </a:p>
        </p:txBody>
      </p:sp>
      <p:sp>
        <p:nvSpPr>
          <p:cNvPr id="3" name="Pladsholder til indhold 2"/>
          <p:cNvSpPr>
            <a:spLocks noGrp="1"/>
          </p:cNvSpPr>
          <p:nvPr>
            <p:ph idx="1"/>
          </p:nvPr>
        </p:nvSpPr>
        <p:spPr/>
        <p:txBody>
          <a:bodyPr/>
          <a:lstStyle/>
          <a:p>
            <a:pPr algn="ctr">
              <a:buNone/>
            </a:pPr>
            <a:endParaRPr lang="da-DK" dirty="0" smtClean="0"/>
          </a:p>
          <a:p>
            <a:pPr algn="ctr">
              <a:buNone/>
            </a:pPr>
            <a:r>
              <a:rPr lang="en-GB" dirty="0" smtClean="0"/>
              <a:t>Thomas Kuhn: a scientific revolution should be explained by the existence of anomalies</a:t>
            </a:r>
          </a:p>
          <a:p>
            <a:pPr algn="ctr">
              <a:buNone/>
            </a:pPr>
            <a:endParaRPr lang="en-GB" dirty="0" smtClean="0"/>
          </a:p>
          <a:p>
            <a:pPr algn="ctr">
              <a:buNone/>
            </a:pPr>
            <a:r>
              <a:rPr lang="en-GB" dirty="0" smtClean="0"/>
              <a:t>→ theoretical anomalies</a:t>
            </a:r>
          </a:p>
          <a:p>
            <a:pPr algn="ctr">
              <a:buNone/>
            </a:pPr>
            <a:r>
              <a:rPr lang="en-GB" dirty="0" smtClean="0"/>
              <a:t>→ empirical anomalies</a:t>
            </a:r>
          </a:p>
          <a:p>
            <a:pPr algn="ctr">
              <a:buNone/>
            </a:pPr>
            <a:r>
              <a:rPr lang="en-GB" dirty="0" smtClean="0"/>
              <a:t>→ conceptual anomalies </a:t>
            </a:r>
          </a:p>
          <a:p>
            <a:pPr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2</a:t>
            </a:fld>
            <a:endParaRPr lang="da-DK"/>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dirty="0" smtClean="0"/>
              <a:t>The 2020s</a:t>
            </a:r>
            <a:endParaRPr lang="da-DK" dirty="0"/>
          </a:p>
        </p:txBody>
      </p:sp>
      <p:sp>
        <p:nvSpPr>
          <p:cNvPr id="3" name="Pladsholder til indhold 2"/>
          <p:cNvSpPr>
            <a:spLocks noGrp="1"/>
          </p:cNvSpPr>
          <p:nvPr>
            <p:ph idx="1"/>
          </p:nvPr>
        </p:nvSpPr>
        <p:spPr>
          <a:xfrm>
            <a:off x="457200" y="1935480"/>
            <a:ext cx="8229600" cy="4661872"/>
          </a:xfrm>
        </p:spPr>
        <p:txBody>
          <a:bodyPr>
            <a:normAutofit fontScale="92500" lnSpcReduction="10000"/>
          </a:bodyPr>
          <a:lstStyle/>
          <a:p>
            <a:pPr marL="0" indent="0" algn="ctr">
              <a:buNone/>
            </a:pPr>
            <a:endParaRPr lang="en-GB" dirty="0"/>
          </a:p>
          <a:p>
            <a:pPr marL="0" indent="0" algn="ctr">
              <a:buNone/>
            </a:pPr>
            <a:r>
              <a:rPr lang="en-GB" dirty="0" smtClean="0"/>
              <a:t>Yes, it seems that financial aspects matters more than expected hitherto by mainstreamers</a:t>
            </a:r>
          </a:p>
          <a:p>
            <a:pPr algn="ctr">
              <a:buNone/>
            </a:pPr>
            <a:endParaRPr lang="en-GB" dirty="0" smtClean="0"/>
          </a:p>
          <a:p>
            <a:pPr algn="ctr">
              <a:buNone/>
            </a:pPr>
            <a:r>
              <a:rPr lang="en-GB" dirty="0" smtClean="0"/>
              <a:t>As stated by e.g. Romer (2011:358):</a:t>
            </a:r>
          </a:p>
          <a:p>
            <a:pPr algn="ctr">
              <a:buNone/>
            </a:pPr>
            <a:endParaRPr lang="en-GB" dirty="0" smtClean="0"/>
          </a:p>
          <a:p>
            <a:pPr marL="0" indent="0" algn="ctr">
              <a:buNone/>
            </a:pPr>
            <a:r>
              <a:rPr lang="en-GB" dirty="0" smtClean="0"/>
              <a:t>”The crisis of 2008-2009 has made it clear that non-</a:t>
            </a:r>
            <a:r>
              <a:rPr lang="en-GB" dirty="0" err="1" smtClean="0"/>
              <a:t>Walrasian</a:t>
            </a:r>
            <a:r>
              <a:rPr lang="en-GB" dirty="0" smtClean="0"/>
              <a:t> features of credit markets have important macroeconomic consequences. Disruptions in credit markets can cause large swings in economic activity, and credit-market imperfections can have large effects on how other shocks affect the </a:t>
            </a:r>
            <a:r>
              <a:rPr lang="en-GB" dirty="0" err="1" smtClean="0"/>
              <a:t>macroeconomy</a:t>
            </a:r>
            <a:r>
              <a:rPr lang="en-GB" dirty="0" smtClean="0"/>
              <a:t>”</a:t>
            </a:r>
          </a:p>
          <a:p>
            <a:pPr algn="ctr">
              <a:buNone/>
            </a:pPr>
            <a:endParaRPr lang="da-DK" dirty="0" smtClean="0"/>
          </a:p>
          <a:p>
            <a:pP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20</a:t>
            </a:fld>
            <a:endParaRPr lang="da-DK"/>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a:xfrm>
            <a:off x="457200" y="1935480"/>
            <a:ext cx="8229600" cy="4661872"/>
          </a:xfrm>
        </p:spPr>
        <p:txBody>
          <a:bodyPr>
            <a:normAutofit fontScale="92500" lnSpcReduction="20000"/>
          </a:bodyPr>
          <a:lstStyle/>
          <a:p>
            <a:pPr algn="ctr">
              <a:buNone/>
            </a:pPr>
            <a:endParaRPr lang="da-DK" dirty="0" smtClean="0"/>
          </a:p>
          <a:p>
            <a:pPr algn="ctr">
              <a:buNone/>
            </a:pPr>
            <a:r>
              <a:rPr lang="en-GB" dirty="0" smtClean="0"/>
              <a:t>An alternative to DSGE modelling? No, apparently TINA still rules the game:</a:t>
            </a:r>
          </a:p>
          <a:p>
            <a:pPr algn="ctr">
              <a:buNone/>
            </a:pPr>
            <a:endParaRPr lang="en-GB" dirty="0"/>
          </a:p>
          <a:p>
            <a:pPr algn="ctr">
              <a:buNone/>
            </a:pPr>
            <a:r>
              <a:rPr lang="en-US" dirty="0"/>
              <a:t>”While the problems of the field have hardly all been resolved, there are no longer such fundamental disagreements among leading macroeconomists about what kind of questions one might reasonably seek to answer or what kinds theoretical analyses or empirical studies should even be admitted as contributions to knowledge … </a:t>
            </a:r>
            <a:r>
              <a:rPr lang="en-US" dirty="0" smtClean="0"/>
              <a:t>[and this is done by using DSGE models] </a:t>
            </a:r>
            <a:r>
              <a:rPr lang="en-US" dirty="0"/>
              <a:t>… there are really no longer alternative approaches to the resolution of macroeconomic issues”.; Woodford (2008:2 &amp; 13</a:t>
            </a:r>
            <a:r>
              <a:rPr lang="en-US" dirty="0" smtClean="0"/>
              <a:t>)</a:t>
            </a:r>
            <a:endParaRPr lang="da-DK" dirty="0"/>
          </a:p>
          <a:p>
            <a:pPr algn="ctr">
              <a:buNone/>
            </a:pPr>
            <a:endParaRPr lang="en-GB" dirty="0" smtClean="0"/>
          </a:p>
          <a:p>
            <a:pPr algn="ctr">
              <a:buNone/>
            </a:pPr>
            <a:endParaRPr lang="en-GB" dirty="0" smtClean="0"/>
          </a:p>
          <a:p>
            <a:pPr algn="ctr">
              <a:buNone/>
            </a:pP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21</a:t>
            </a:fld>
            <a:endParaRPr lang="da-DK"/>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a:xfrm>
            <a:off x="457200" y="1935480"/>
            <a:ext cx="8229600" cy="4661872"/>
          </a:xfrm>
        </p:spPr>
        <p:txBody>
          <a:bodyPr>
            <a:normAutofit fontScale="92500" lnSpcReduction="10000"/>
          </a:bodyPr>
          <a:lstStyle/>
          <a:p>
            <a:pPr algn="ctr">
              <a:buNone/>
            </a:pPr>
            <a:r>
              <a:rPr lang="en-GB" dirty="0" smtClean="0"/>
              <a:t>However, some mainstreamers express themselves a little less fundamentalist (perhaps due to empirical facts of resent years):</a:t>
            </a:r>
          </a:p>
          <a:p>
            <a:pPr algn="ctr">
              <a:buNone/>
            </a:pPr>
            <a:endParaRPr lang="en-GB" dirty="0" smtClean="0"/>
          </a:p>
          <a:p>
            <a:pPr algn="ctr">
              <a:buNone/>
            </a:pPr>
            <a:r>
              <a:rPr lang="en-GB" dirty="0" smtClean="0"/>
              <a:t>“First, despite the models’ complications, there is a great deal they leave out. For example, until the resent crisis, the models’ treatment of credit-market imperfections was generally minimal. Second, the microeconomic case for some important features of the models is questionable. Most notably, the models include assumptions that generate inertia in decision making … [which] … is mainly motivated not by microeconomic evidence, but by a desire to match macroeconomic facts”; </a:t>
            </a:r>
            <a:r>
              <a:rPr lang="en-GB" dirty="0"/>
              <a:t>Romer (2011:361</a:t>
            </a:r>
            <a:r>
              <a:rPr lang="en-GB" dirty="0" smtClean="0"/>
              <a:t>)</a:t>
            </a:r>
          </a:p>
          <a:p>
            <a:pPr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22</a:t>
            </a:fld>
            <a:endParaRPr lang="da-D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normAutofit lnSpcReduction="10000"/>
          </a:bodyPr>
          <a:lstStyle/>
          <a:p>
            <a:pPr marL="0" indent="0" algn="ctr">
              <a:buNone/>
            </a:pPr>
            <a:r>
              <a:rPr lang="en-GB" dirty="0" smtClean="0"/>
              <a:t>And actually, the DSGE modelling has been empirical falsified as:</a:t>
            </a:r>
          </a:p>
          <a:p>
            <a:pPr algn="ctr"/>
            <a:r>
              <a:rPr lang="en-GB" dirty="0" smtClean="0"/>
              <a:t>Although the DSGE models can cope with random exogenous events; events or shocks need not be random nor exogenous – often disturbances are endogenous in nature rather than exogenous</a:t>
            </a:r>
          </a:p>
          <a:p>
            <a:pPr marL="0" indent="0" algn="ctr">
              <a:buNone/>
            </a:pPr>
            <a:endParaRPr lang="en-GB" dirty="0" smtClean="0"/>
          </a:p>
          <a:p>
            <a:pPr marL="0" indent="0" algn="ctr">
              <a:buNone/>
            </a:pPr>
            <a:r>
              <a:rPr lang="en-GB" dirty="0" err="1" smtClean="0"/>
              <a:t>Stiglitz</a:t>
            </a:r>
            <a:r>
              <a:rPr lang="en-GB" dirty="0" smtClean="0"/>
              <a:t> (2012:32): “In most models, the disturbances to the tranquillity of the economy were exogenous, but historically – as now – the important shocks are endogenous”</a:t>
            </a:r>
            <a:endParaRPr lang="en-GB"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23</a:t>
            </a:fld>
            <a:endParaRPr lang="da-DK"/>
          </a:p>
        </p:txBody>
      </p:sp>
    </p:spTree>
    <p:extLst>
      <p:ext uri="{BB962C8B-B14F-4D97-AF65-F5344CB8AC3E}">
        <p14:creationId xmlns:p14="http://schemas.microsoft.com/office/powerpoint/2010/main" val="4222911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algn="ctr"/>
            <a:r>
              <a:rPr lang="en-GB" dirty="0" smtClean="0"/>
              <a:t>Macroeconomic patterns in real life are not only patterns of unique steady-states paths – real life phenomena is seldom ergodic</a:t>
            </a:r>
          </a:p>
          <a:p>
            <a:pPr marL="0" indent="0" algn="ctr">
              <a:buNone/>
            </a:pPr>
            <a:endParaRPr lang="en-GB" dirty="0" smtClean="0"/>
          </a:p>
          <a:p>
            <a:pPr algn="ctr"/>
            <a:r>
              <a:rPr lang="en-GB" dirty="0" smtClean="0"/>
              <a:t>DSGE try to include aspects of uncertainty; however, only of an epistemological nature – there is no room for an uncertainty that is ontological</a:t>
            </a:r>
          </a:p>
        </p:txBody>
      </p:sp>
      <p:sp>
        <p:nvSpPr>
          <p:cNvPr id="4" name="Pladsholder til slidenummer 3"/>
          <p:cNvSpPr>
            <a:spLocks noGrp="1"/>
          </p:cNvSpPr>
          <p:nvPr>
            <p:ph type="sldNum" sz="quarter" idx="12"/>
          </p:nvPr>
        </p:nvSpPr>
        <p:spPr/>
        <p:txBody>
          <a:bodyPr/>
          <a:lstStyle/>
          <a:p>
            <a:fld id="{C91CA5DE-A819-4496-B81E-94743AC6A8FC}" type="slidenum">
              <a:rPr lang="da-DK" smtClean="0"/>
              <a:pPr/>
              <a:t>24</a:t>
            </a:fld>
            <a:endParaRPr lang="da-DK"/>
          </a:p>
        </p:txBody>
      </p:sp>
    </p:spTree>
    <p:extLst>
      <p:ext uri="{BB962C8B-B14F-4D97-AF65-F5344CB8AC3E}">
        <p14:creationId xmlns:p14="http://schemas.microsoft.com/office/powerpoint/2010/main" val="2134352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normAutofit fontScale="92500"/>
          </a:bodyPr>
          <a:lstStyle/>
          <a:p>
            <a:pPr algn="ctr"/>
            <a:r>
              <a:rPr lang="en-GB" dirty="0" smtClean="0"/>
              <a:t>Of course, economic behaviour is dependent on expectations; however in real life, households and firms do not act economically based on perfect rational expectations. They make mistakes (stochastically but much more important also of a systematically kind).</a:t>
            </a:r>
          </a:p>
          <a:p>
            <a:pPr algn="ctr"/>
            <a:endParaRPr lang="en-GB" dirty="0" smtClean="0"/>
          </a:p>
          <a:p>
            <a:pPr algn="ctr"/>
            <a:r>
              <a:rPr lang="en-GB" dirty="0" smtClean="0"/>
              <a:t>Likewise, of course, households and firms make decisions of an intertemporal kind; however, these intertemporal decisions are not characterised by perfect optimality, rather decisions are often (always) of a 2. best kind</a:t>
            </a:r>
          </a:p>
          <a:p>
            <a:pPr marL="0" indent="0">
              <a:buNone/>
            </a:pPr>
            <a:endParaRPr lang="da-DK"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25</a:t>
            </a:fld>
            <a:endParaRPr lang="da-DK"/>
          </a:p>
        </p:txBody>
      </p:sp>
    </p:spTree>
    <p:extLst>
      <p:ext uri="{BB962C8B-B14F-4D97-AF65-F5344CB8AC3E}">
        <p14:creationId xmlns:p14="http://schemas.microsoft.com/office/powerpoint/2010/main" val="1504630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algn="ctr"/>
            <a:r>
              <a:rPr lang="en-GB" dirty="0" smtClean="0"/>
              <a:t>And methodologically, the ‘hypothetical-deductive method’ used by the DSGE modelling is not the most relevant method when you acknowledge that:</a:t>
            </a:r>
          </a:p>
          <a:p>
            <a:pPr marL="0" indent="0" algn="ctr">
              <a:buNone/>
            </a:pPr>
            <a:endParaRPr lang="da-DK" dirty="0"/>
          </a:p>
          <a:p>
            <a:pPr marL="0" indent="0" algn="ctr">
              <a:buNone/>
            </a:pPr>
            <a:r>
              <a:rPr lang="en-US" dirty="0"/>
              <a:t>”unlike atoms or cells, individuals are free and, so, unpredictable, because they learn and change their behavior; because institutions also change their behavior; and because a general uncertainty permeates individual behavior and economic analysis”; </a:t>
            </a:r>
            <a:r>
              <a:rPr lang="en-US" dirty="0" err="1"/>
              <a:t>Bresser</a:t>
            </a:r>
            <a:r>
              <a:rPr lang="en-US" dirty="0"/>
              <a:t>-Pereira (2012:9</a:t>
            </a:r>
            <a:r>
              <a:rPr lang="en-US" dirty="0" smtClean="0"/>
              <a:t>)</a:t>
            </a:r>
            <a:endParaRPr lang="da-DK" dirty="0"/>
          </a:p>
          <a:p>
            <a:pPr marL="0" indent="0" algn="ctr">
              <a:buNone/>
            </a:pPr>
            <a:endParaRPr lang="da-DK"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26</a:t>
            </a:fld>
            <a:endParaRPr lang="da-DK"/>
          </a:p>
        </p:txBody>
      </p:sp>
    </p:spTree>
    <p:extLst>
      <p:ext uri="{BB962C8B-B14F-4D97-AF65-F5344CB8AC3E}">
        <p14:creationId xmlns:p14="http://schemas.microsoft.com/office/powerpoint/2010/main" val="1267383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marL="0" indent="0" algn="ctr">
              <a:buNone/>
            </a:pPr>
            <a:r>
              <a:rPr lang="en-GB" dirty="0" smtClean="0"/>
              <a:t>So apparently, it seems, the modern macroeconomic understanding is currently undergoing some revisions</a:t>
            </a:r>
          </a:p>
          <a:p>
            <a:pPr marL="0" indent="0" algn="ctr">
              <a:buNone/>
            </a:pPr>
            <a:r>
              <a:rPr lang="en-GB" dirty="0" smtClean="0"/>
              <a:t> </a:t>
            </a:r>
          </a:p>
          <a:p>
            <a:pPr marL="0" indent="0" algn="ctr">
              <a:buNone/>
            </a:pPr>
            <a:r>
              <a:rPr lang="en-GB" dirty="0" smtClean="0"/>
              <a:t>However, seen from a Post Keynesian perspective, it is more than questionable if these revisions would be sufficient to make mainstreamers to be able to perform a macroeconomic analysis that really, in a relevant way, copes with the essential concepts of: </a:t>
            </a:r>
            <a:r>
              <a:rPr lang="en-GB" i="1" dirty="0" smtClean="0"/>
              <a:t>time, money, expectations &amp; uncertainty</a:t>
            </a:r>
            <a:r>
              <a:rPr lang="en-GB" dirty="0" smtClean="0"/>
              <a:t>.</a:t>
            </a:r>
            <a:endParaRPr lang="en-GB"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27</a:t>
            </a:fld>
            <a:endParaRPr lang="da-DK"/>
          </a:p>
        </p:txBody>
      </p:sp>
    </p:spTree>
    <p:extLst>
      <p:ext uri="{BB962C8B-B14F-4D97-AF65-F5344CB8AC3E}">
        <p14:creationId xmlns:p14="http://schemas.microsoft.com/office/powerpoint/2010/main" val="2798861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lstStyle/>
          <a:p>
            <a:pPr marL="0" indent="0" algn="ctr">
              <a:buNone/>
            </a:pPr>
            <a:r>
              <a:rPr lang="en-GB" dirty="0" smtClean="0"/>
              <a:t>Unfortunately, it seems that mainstreamers are still bound to do analyses that are ergodic in nature</a:t>
            </a:r>
          </a:p>
          <a:p>
            <a:pPr marL="0" indent="0" algn="ctr">
              <a:buNone/>
            </a:pPr>
            <a:endParaRPr lang="en-GB" dirty="0"/>
          </a:p>
          <a:p>
            <a:pPr marL="0" indent="0" algn="ctr">
              <a:buNone/>
            </a:pPr>
            <a:r>
              <a:rPr lang="en-GB" dirty="0" smtClean="0"/>
              <a:t>The non-ergodic view on economics is regrettable only accepted by the Post Keynesian understanding, as non-mainstreamers have had </a:t>
            </a:r>
            <a:r>
              <a:rPr lang="en-GB" i="1" dirty="0" smtClean="0"/>
              <a:t>no </a:t>
            </a:r>
            <a:r>
              <a:rPr lang="en-GB" dirty="0" smtClean="0"/>
              <a:t>influence at all on the modern macroeconomic New Neoclassical Synthesis</a:t>
            </a:r>
          </a:p>
          <a:p>
            <a:pPr marL="0" indent="0" algn="ctr">
              <a:buNone/>
            </a:pPr>
            <a:endParaRPr lang="en-GB" dirty="0"/>
          </a:p>
          <a:p>
            <a:pPr marL="0" indent="0" algn="ctr">
              <a:buNone/>
            </a:pPr>
            <a:r>
              <a:rPr lang="en-GB" dirty="0" smtClean="0"/>
              <a:t>We might be right but hardly no one seems to listen</a:t>
            </a:r>
            <a:endParaRPr lang="en-GB"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28</a:t>
            </a:fld>
            <a:endParaRPr lang="da-DK"/>
          </a:p>
        </p:txBody>
      </p:sp>
    </p:spTree>
    <p:extLst>
      <p:ext uri="{BB962C8B-B14F-4D97-AF65-F5344CB8AC3E}">
        <p14:creationId xmlns:p14="http://schemas.microsoft.com/office/powerpoint/2010/main" val="3410498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2010s</a:t>
            </a:r>
            <a:endParaRPr lang="da-DK" dirty="0"/>
          </a:p>
        </p:txBody>
      </p:sp>
      <p:sp>
        <p:nvSpPr>
          <p:cNvPr id="3" name="Pladsholder til indhold 2"/>
          <p:cNvSpPr>
            <a:spLocks noGrp="1"/>
          </p:cNvSpPr>
          <p:nvPr>
            <p:ph idx="1"/>
          </p:nvPr>
        </p:nvSpPr>
        <p:spPr/>
        <p:txBody>
          <a:bodyPr>
            <a:normAutofit lnSpcReduction="10000"/>
          </a:bodyPr>
          <a:lstStyle/>
          <a:p>
            <a:pPr marL="0" indent="0" algn="ctr">
              <a:buNone/>
            </a:pPr>
            <a:r>
              <a:rPr lang="en-GB" dirty="0" smtClean="0"/>
              <a:t>No hope for the future then?</a:t>
            </a:r>
          </a:p>
          <a:p>
            <a:pPr marL="0" indent="0" algn="ctr">
              <a:buNone/>
            </a:pPr>
            <a:endParaRPr lang="en-GB" dirty="0" smtClean="0"/>
          </a:p>
          <a:p>
            <a:pPr marL="0" indent="0" algn="ctr">
              <a:buNone/>
            </a:pPr>
            <a:r>
              <a:rPr lang="en-GB" dirty="0" smtClean="0"/>
              <a:t>Well, that depends on the students of economics today</a:t>
            </a:r>
          </a:p>
          <a:p>
            <a:pPr marL="0" indent="0" algn="ctr">
              <a:buNone/>
            </a:pPr>
            <a:r>
              <a:rPr lang="en-GB" dirty="0" smtClean="0"/>
              <a:t> </a:t>
            </a:r>
          </a:p>
          <a:p>
            <a:pPr marL="0" indent="0" algn="ctr">
              <a:buNone/>
            </a:pPr>
            <a:r>
              <a:rPr lang="en-GB" dirty="0" smtClean="0"/>
              <a:t>Perhaps we are able to tell them a story about the interplay between economic theory and the facts of real life that is interesting and convincing to them</a:t>
            </a:r>
          </a:p>
          <a:p>
            <a:pPr marL="0" indent="0" algn="ctr">
              <a:buNone/>
            </a:pPr>
            <a:endParaRPr lang="en-GB" dirty="0"/>
          </a:p>
          <a:p>
            <a:pPr marL="0" indent="0" algn="ctr">
              <a:buNone/>
            </a:pPr>
            <a:r>
              <a:rPr lang="en-GB" dirty="0" smtClean="0"/>
              <a:t>At least, we have to try. As we actually do at The University of Aalborg</a:t>
            </a:r>
            <a:endParaRPr lang="en-GB"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29</a:t>
            </a:fld>
            <a:endParaRPr lang="da-DK"/>
          </a:p>
        </p:txBody>
      </p:sp>
    </p:spTree>
    <p:extLst>
      <p:ext uri="{BB962C8B-B14F-4D97-AF65-F5344CB8AC3E}">
        <p14:creationId xmlns:p14="http://schemas.microsoft.com/office/powerpoint/2010/main" val="176869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1930s</a:t>
            </a:r>
            <a:endParaRPr lang="da-DK" dirty="0"/>
          </a:p>
        </p:txBody>
      </p:sp>
      <p:sp>
        <p:nvSpPr>
          <p:cNvPr id="3" name="Pladsholder til indhold 2"/>
          <p:cNvSpPr>
            <a:spLocks noGrp="1"/>
          </p:cNvSpPr>
          <p:nvPr>
            <p:ph idx="1"/>
          </p:nvPr>
        </p:nvSpPr>
        <p:spPr/>
        <p:txBody>
          <a:bodyPr/>
          <a:lstStyle/>
          <a:p>
            <a:pPr algn="ctr"/>
            <a:r>
              <a:rPr lang="en-GB" dirty="0" smtClean="0"/>
              <a:t>The era of the Great Depression: </a:t>
            </a:r>
          </a:p>
          <a:p>
            <a:pPr marL="0" indent="0" algn="ctr">
              <a:buNone/>
            </a:pPr>
            <a:endParaRPr lang="en-GB" dirty="0" smtClean="0"/>
          </a:p>
          <a:p>
            <a:pPr marL="0" indent="0" algn="ctr">
              <a:buNone/>
            </a:pPr>
            <a:r>
              <a:rPr lang="en-GB" dirty="0" smtClean="0"/>
              <a:t>mainstream under attack – time to change the macroeconomic understanding!</a:t>
            </a: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3</a:t>
            </a:fld>
            <a:endParaRPr lang="da-DK"/>
          </a:p>
        </p:txBody>
      </p:sp>
    </p:spTree>
    <p:extLst>
      <p:ext uri="{BB962C8B-B14F-4D97-AF65-F5344CB8AC3E}">
        <p14:creationId xmlns:p14="http://schemas.microsoft.com/office/powerpoint/2010/main" val="3722728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a:t>
            </a:r>
            <a:r>
              <a:rPr lang="da-DK" dirty="0" err="1" smtClean="0"/>
              <a:t>Making</a:t>
            </a:r>
            <a:r>
              <a:rPr lang="da-DK" dirty="0" smtClean="0"/>
              <a:t> of a Revolution</a:t>
            </a:r>
            <a:endParaRPr lang="da-DK" dirty="0"/>
          </a:p>
        </p:txBody>
      </p:sp>
      <p:sp>
        <p:nvSpPr>
          <p:cNvPr id="3" name="Pladsholder til indhold 2"/>
          <p:cNvSpPr>
            <a:spLocks noGrp="1"/>
          </p:cNvSpPr>
          <p:nvPr>
            <p:ph idx="1"/>
          </p:nvPr>
        </p:nvSpPr>
        <p:spPr/>
        <p:txBody>
          <a:bodyPr/>
          <a:lstStyle/>
          <a:p>
            <a:pPr marL="0" indent="0" algn="ctr">
              <a:buNone/>
            </a:pPr>
            <a:endParaRPr lang="da-DK" dirty="0" smtClean="0"/>
          </a:p>
          <a:p>
            <a:pPr marL="0" indent="0" algn="ctr">
              <a:buNone/>
            </a:pPr>
            <a:r>
              <a:rPr lang="en-GB" dirty="0" smtClean="0"/>
              <a:t>Thank you very much</a:t>
            </a:r>
            <a:endParaRPr lang="en-GB" dirty="0"/>
          </a:p>
        </p:txBody>
      </p:sp>
      <p:sp>
        <p:nvSpPr>
          <p:cNvPr id="4" name="Pladsholder til slidenummer 3"/>
          <p:cNvSpPr>
            <a:spLocks noGrp="1"/>
          </p:cNvSpPr>
          <p:nvPr>
            <p:ph type="sldNum" sz="quarter" idx="12"/>
          </p:nvPr>
        </p:nvSpPr>
        <p:spPr/>
        <p:txBody>
          <a:bodyPr/>
          <a:lstStyle/>
          <a:p>
            <a:fld id="{C91CA5DE-A819-4496-B81E-94743AC6A8FC}" type="slidenum">
              <a:rPr lang="da-DK" smtClean="0"/>
              <a:pPr/>
              <a:t>30</a:t>
            </a:fld>
            <a:endParaRPr lang="da-DK"/>
          </a:p>
        </p:txBody>
      </p:sp>
    </p:spTree>
    <p:extLst>
      <p:ext uri="{BB962C8B-B14F-4D97-AF65-F5344CB8AC3E}">
        <p14:creationId xmlns:p14="http://schemas.microsoft.com/office/powerpoint/2010/main" val="101281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1930s</a:t>
            </a:r>
            <a:endParaRPr lang="da-DK" dirty="0"/>
          </a:p>
        </p:txBody>
      </p:sp>
      <p:sp>
        <p:nvSpPr>
          <p:cNvPr id="3" name="Pladsholder til indhold 2"/>
          <p:cNvSpPr>
            <a:spLocks noGrp="1"/>
          </p:cNvSpPr>
          <p:nvPr>
            <p:ph idx="1"/>
          </p:nvPr>
        </p:nvSpPr>
        <p:spPr/>
        <p:txBody>
          <a:bodyPr>
            <a:normAutofit/>
          </a:bodyPr>
          <a:lstStyle/>
          <a:p>
            <a:pPr algn="ctr">
              <a:buNone/>
            </a:pPr>
            <a:endParaRPr lang="da-DK" dirty="0" smtClean="0"/>
          </a:p>
          <a:p>
            <a:pPr algn="ctr">
              <a:buNone/>
            </a:pPr>
            <a:r>
              <a:rPr lang="en-GB" dirty="0" smtClean="0"/>
              <a:t>Kuhn's theory can easily explain how and why we talk about The Keynesian Revolution: </a:t>
            </a:r>
          </a:p>
          <a:p>
            <a:pPr algn="ctr">
              <a:buNone/>
            </a:pPr>
            <a:endParaRPr lang="en-GB" dirty="0" smtClean="0"/>
          </a:p>
          <a:p>
            <a:pPr algn="ctr">
              <a:buNone/>
            </a:pPr>
            <a:r>
              <a:rPr lang="en-GB" dirty="0" smtClean="0"/>
              <a:t>→ lack of optimality: </a:t>
            </a:r>
            <a:r>
              <a:rPr lang="en-GB" dirty="0" err="1" smtClean="0"/>
              <a:t>Y</a:t>
            </a:r>
            <a:r>
              <a:rPr lang="en-GB" baseline="-25000" dirty="0" err="1" smtClean="0"/>
              <a:t>t</a:t>
            </a:r>
            <a:r>
              <a:rPr lang="en-GB" dirty="0" smtClean="0"/>
              <a:t> is less than full employment</a:t>
            </a:r>
          </a:p>
          <a:p>
            <a:pPr algn="ctr">
              <a:buNone/>
            </a:pPr>
            <a:endParaRPr lang="en-GB" dirty="0" smtClean="0"/>
          </a:p>
          <a:p>
            <a:pPr algn="ctr">
              <a:buNone/>
            </a:pPr>
            <a:r>
              <a:rPr lang="en-GB" dirty="0" smtClean="0"/>
              <a:t>→ what is involuntary unemployment all about (theoretically, empirically and conceptually)?</a:t>
            </a:r>
          </a:p>
          <a:p>
            <a:pPr algn="ctr">
              <a:buNone/>
            </a:pPr>
            <a:endParaRPr lang="da-DK" dirty="0" smtClean="0">
              <a:latin typeface="Calibri"/>
            </a:endParaRPr>
          </a:p>
        </p:txBody>
      </p:sp>
      <p:sp>
        <p:nvSpPr>
          <p:cNvPr id="4" name="Pladsholder til diasnummer 3"/>
          <p:cNvSpPr>
            <a:spLocks noGrp="1"/>
          </p:cNvSpPr>
          <p:nvPr>
            <p:ph type="sldNum" sz="quarter" idx="12"/>
          </p:nvPr>
        </p:nvSpPr>
        <p:spPr/>
        <p:txBody>
          <a:bodyPr/>
          <a:lstStyle/>
          <a:p>
            <a:fld id="{C91CA5DE-A819-4496-B81E-94743AC6A8FC}" type="slidenum">
              <a:rPr lang="da-DK" smtClean="0"/>
              <a:pPr/>
              <a:t>4</a:t>
            </a:fld>
            <a:endParaRPr lang="da-D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The 1930s</a:t>
            </a:r>
            <a:endParaRPr lang="da-DK" dirty="0"/>
          </a:p>
        </p:txBody>
      </p:sp>
      <p:sp>
        <p:nvSpPr>
          <p:cNvPr id="3" name="Pladsholder til indhold 2"/>
          <p:cNvSpPr>
            <a:spLocks noGrp="1"/>
          </p:cNvSpPr>
          <p:nvPr>
            <p:ph idx="1"/>
          </p:nvPr>
        </p:nvSpPr>
        <p:spPr/>
        <p:txBody>
          <a:bodyPr>
            <a:normAutofit fontScale="92500"/>
          </a:bodyPr>
          <a:lstStyle/>
          <a:p>
            <a:pPr marL="0" indent="0" algn="ctr">
              <a:buNone/>
            </a:pPr>
            <a:endParaRPr lang="da-DK" dirty="0" smtClean="0"/>
          </a:p>
          <a:p>
            <a:pPr marL="0" indent="0" algn="ctr">
              <a:buNone/>
            </a:pPr>
            <a:r>
              <a:rPr lang="en-GB" dirty="0" smtClean="0"/>
              <a:t>With Keynes’s </a:t>
            </a:r>
            <a:r>
              <a:rPr lang="en-GB" i="1" dirty="0" smtClean="0"/>
              <a:t>General Theory</a:t>
            </a:r>
            <a:r>
              <a:rPr lang="en-GB" dirty="0" smtClean="0"/>
              <a:t> the scene was set for a revolution in economics</a:t>
            </a:r>
          </a:p>
          <a:p>
            <a:pPr marL="0" indent="0" algn="ctr">
              <a:buNone/>
            </a:pPr>
            <a:endParaRPr lang="en-GB" dirty="0" smtClean="0"/>
          </a:p>
          <a:p>
            <a:pPr marL="0" indent="0" algn="ctr">
              <a:buNone/>
            </a:pPr>
            <a:r>
              <a:rPr lang="en-GB" dirty="0" smtClean="0"/>
              <a:t>Research (normal science activities) followed with inspiration from Keynes’s macroeconomic model: ’the principle of effective demand’</a:t>
            </a:r>
          </a:p>
          <a:p>
            <a:pPr marL="0" indent="0" algn="ctr">
              <a:buNone/>
            </a:pPr>
            <a:endParaRPr lang="en-GB" dirty="0" smtClean="0"/>
          </a:p>
          <a:p>
            <a:pPr marL="0" indent="0" algn="ctr">
              <a:buNone/>
            </a:pPr>
            <a:r>
              <a:rPr lang="en-GB" dirty="0" smtClean="0"/>
              <a:t>Still today we are using the 45</a:t>
            </a:r>
            <a:r>
              <a:rPr lang="en-GB" baseline="30000" dirty="0" smtClean="0"/>
              <a:t>o</a:t>
            </a:r>
            <a:r>
              <a:rPr lang="en-GB" dirty="0" smtClean="0"/>
              <a:t>-diagram, the IS/LM model and the AD/AS model when we teach basic macroeconomics </a:t>
            </a:r>
          </a:p>
        </p:txBody>
      </p:sp>
      <p:sp>
        <p:nvSpPr>
          <p:cNvPr id="4" name="Pladsholder til diasnummer 3"/>
          <p:cNvSpPr>
            <a:spLocks noGrp="1"/>
          </p:cNvSpPr>
          <p:nvPr>
            <p:ph type="sldNum" sz="quarter" idx="12"/>
          </p:nvPr>
        </p:nvSpPr>
        <p:spPr/>
        <p:txBody>
          <a:bodyPr/>
          <a:lstStyle/>
          <a:p>
            <a:fld id="{C91CA5DE-A819-4496-B81E-94743AC6A8FC}" type="slidenum">
              <a:rPr lang="da-DK" smtClean="0"/>
              <a:pPr/>
              <a:t>5</a:t>
            </a:fld>
            <a:endParaRPr lang="da-DK"/>
          </a:p>
        </p:txBody>
      </p:sp>
    </p:spTree>
    <p:extLst>
      <p:ext uri="{BB962C8B-B14F-4D97-AF65-F5344CB8AC3E}">
        <p14:creationId xmlns:p14="http://schemas.microsoft.com/office/powerpoint/2010/main" val="92523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normAutofit/>
          </a:bodyPr>
          <a:lstStyle/>
          <a:p>
            <a:pPr marL="0" indent="0" algn="ctr">
              <a:buNone/>
            </a:pPr>
            <a:r>
              <a:rPr lang="en-GB" dirty="0" smtClean="0"/>
              <a:t>Economics did undergo many changes as a result of </a:t>
            </a:r>
            <a:r>
              <a:rPr lang="en-GB" i="1" dirty="0" smtClean="0"/>
              <a:t>The General Theory</a:t>
            </a:r>
            <a:endParaRPr lang="en-GB" dirty="0" smtClean="0"/>
          </a:p>
          <a:p>
            <a:pPr marL="0" indent="0" algn="ctr">
              <a:buNone/>
            </a:pPr>
            <a:r>
              <a:rPr lang="en-GB" dirty="0" smtClean="0"/>
              <a:t>(theoretical as well as methodological – as any Post Keynesian would tell you)</a:t>
            </a:r>
          </a:p>
          <a:p>
            <a:pPr marL="0" indent="0" algn="ctr">
              <a:buNone/>
            </a:pPr>
            <a:endParaRPr lang="en-GB" dirty="0" smtClean="0"/>
          </a:p>
          <a:p>
            <a:pPr marL="0" indent="0" algn="ctr">
              <a:buNone/>
            </a:pPr>
            <a:r>
              <a:rPr lang="en-GB" dirty="0" smtClean="0"/>
              <a:t>Just to mention six important aspects</a:t>
            </a:r>
          </a:p>
          <a:p>
            <a:pPr marL="0" indent="0" algn="ctr">
              <a:buNone/>
            </a:pPr>
            <a:endParaRPr lang="da-DK" dirty="0"/>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6</a:t>
            </a:fld>
            <a:endParaRPr lang="da-DK"/>
          </a:p>
        </p:txBody>
      </p:sp>
    </p:spTree>
    <p:extLst>
      <p:ext uri="{BB962C8B-B14F-4D97-AF65-F5344CB8AC3E}">
        <p14:creationId xmlns:p14="http://schemas.microsoft.com/office/powerpoint/2010/main" val="416956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lstStyle/>
          <a:p>
            <a:pPr algn="ctr"/>
            <a:r>
              <a:rPr lang="en-GB" dirty="0" smtClean="0"/>
              <a:t>Firstly, macroeconomists acknowledged the necessity of having focus on how the level of aggregated output was determined and how it could be manipulated e.g. by economic policy</a:t>
            </a:r>
          </a:p>
          <a:p>
            <a:pPr marL="0" indent="0" algn="ctr">
              <a:buNone/>
            </a:pPr>
            <a:endParaRPr lang="en-GB" dirty="0" smtClean="0"/>
          </a:p>
          <a:p>
            <a:pPr marL="0" indent="0" algn="ctr">
              <a:buNone/>
            </a:pPr>
            <a:r>
              <a:rPr lang="en-GB" dirty="0" smtClean="0"/>
              <a:t>(focus on the processes of income determination by use of a macroeconomic model)</a:t>
            </a:r>
            <a:endParaRPr lang="en-GB"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7</a:t>
            </a:fld>
            <a:endParaRPr lang="da-DK"/>
          </a:p>
        </p:txBody>
      </p:sp>
    </p:spTree>
    <p:extLst>
      <p:ext uri="{BB962C8B-B14F-4D97-AF65-F5344CB8AC3E}">
        <p14:creationId xmlns:p14="http://schemas.microsoft.com/office/powerpoint/2010/main" val="240831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normAutofit/>
          </a:bodyPr>
          <a:lstStyle/>
          <a:p>
            <a:pPr marL="0" indent="0" algn="ctr">
              <a:buNone/>
            </a:pPr>
            <a:r>
              <a:rPr lang="en-GB" dirty="0"/>
              <a:t>S</a:t>
            </a:r>
            <a:r>
              <a:rPr lang="en-GB" dirty="0" smtClean="0"/>
              <a:t>econdly, macroeconomists </a:t>
            </a:r>
            <a:r>
              <a:rPr lang="en-GB" dirty="0"/>
              <a:t>got a new view on the importance of aggregated </a:t>
            </a:r>
            <a:r>
              <a:rPr lang="en-GB" dirty="0" smtClean="0"/>
              <a:t>demand</a:t>
            </a:r>
            <a:endParaRPr lang="da-DK" dirty="0"/>
          </a:p>
          <a:p>
            <a:pPr marL="0" indent="0" algn="ctr">
              <a:buNone/>
            </a:pPr>
            <a:endParaRPr lang="da-DK" dirty="0" smtClean="0"/>
          </a:p>
          <a:p>
            <a:pPr marL="0" indent="0" algn="ctr">
              <a:buNone/>
            </a:pPr>
            <a:r>
              <a:rPr lang="en-GB" dirty="0" smtClean="0"/>
              <a:t>Aggregated demand now came to play a much more active role in the economic analysis </a:t>
            </a:r>
          </a:p>
          <a:p>
            <a:pPr marL="0" indent="0" algn="ctr">
              <a:buNone/>
            </a:pPr>
            <a:r>
              <a:rPr lang="en-GB" dirty="0" smtClean="0"/>
              <a:t>(at the same time within basic Keynesianism aggregate supply took over the more passive role that demand effects had hitherto played in the economic analysis)</a:t>
            </a:r>
          </a:p>
        </p:txBody>
      </p:sp>
      <p:sp>
        <p:nvSpPr>
          <p:cNvPr id="4" name="Pladsholder til diasnummer 3"/>
          <p:cNvSpPr>
            <a:spLocks noGrp="1"/>
          </p:cNvSpPr>
          <p:nvPr>
            <p:ph type="sldNum" sz="quarter" idx="12"/>
          </p:nvPr>
        </p:nvSpPr>
        <p:spPr/>
        <p:txBody>
          <a:bodyPr/>
          <a:lstStyle/>
          <a:p>
            <a:fld id="{C91CA5DE-A819-4496-B81E-94743AC6A8FC}" type="slidenum">
              <a:rPr lang="da-DK" smtClean="0"/>
              <a:pPr/>
              <a:t>8</a:t>
            </a:fld>
            <a:endParaRPr lang="da-DK"/>
          </a:p>
        </p:txBody>
      </p:sp>
    </p:spTree>
    <p:extLst>
      <p:ext uri="{BB962C8B-B14F-4D97-AF65-F5344CB8AC3E}">
        <p14:creationId xmlns:p14="http://schemas.microsoft.com/office/powerpoint/2010/main" val="211335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1930s</a:t>
            </a:r>
            <a:endParaRPr lang="da-DK" dirty="0"/>
          </a:p>
        </p:txBody>
      </p:sp>
      <p:sp>
        <p:nvSpPr>
          <p:cNvPr id="3" name="Pladsholder til indhold 2"/>
          <p:cNvSpPr>
            <a:spLocks noGrp="1"/>
          </p:cNvSpPr>
          <p:nvPr>
            <p:ph idx="1"/>
          </p:nvPr>
        </p:nvSpPr>
        <p:spPr/>
        <p:txBody>
          <a:bodyPr/>
          <a:lstStyle/>
          <a:p>
            <a:pPr algn="ctr"/>
            <a:r>
              <a:rPr lang="en-GB" dirty="0" smtClean="0"/>
              <a:t>Thirdly</a:t>
            </a:r>
            <a:r>
              <a:rPr lang="en-GB" dirty="0"/>
              <a:t>, macroeconomists got a new view on how to conduct monetary </a:t>
            </a:r>
            <a:r>
              <a:rPr lang="en-GB" dirty="0" smtClean="0"/>
              <a:t>policy</a:t>
            </a:r>
            <a:endParaRPr lang="da-DK" dirty="0"/>
          </a:p>
          <a:p>
            <a:pPr marL="0" indent="0" algn="ctr">
              <a:buNone/>
            </a:pPr>
            <a:endParaRPr lang="da-DK" dirty="0" smtClean="0"/>
          </a:p>
          <a:p>
            <a:pPr marL="0" indent="0" algn="ctr">
              <a:buNone/>
            </a:pPr>
            <a:r>
              <a:rPr lang="en-GB" dirty="0" smtClean="0"/>
              <a:t>Away with the classical view that monetary policy had to do with price stability and nothing else.  From now on, fluctuations in aggregate production was very important and also a concern of bankers: monetary policy should be coordinated with other aspect of the general economic policy (especially fiscal policy)</a:t>
            </a:r>
          </a:p>
          <a:p>
            <a:pPr marL="0" indent="0" algn="ctr">
              <a:buNone/>
            </a:pPr>
            <a:endParaRPr lang="da-DK" dirty="0"/>
          </a:p>
        </p:txBody>
      </p:sp>
      <p:sp>
        <p:nvSpPr>
          <p:cNvPr id="4" name="Pladsholder til diasnummer 3"/>
          <p:cNvSpPr>
            <a:spLocks noGrp="1"/>
          </p:cNvSpPr>
          <p:nvPr>
            <p:ph type="sldNum" sz="quarter" idx="12"/>
          </p:nvPr>
        </p:nvSpPr>
        <p:spPr/>
        <p:txBody>
          <a:bodyPr/>
          <a:lstStyle/>
          <a:p>
            <a:fld id="{C91CA5DE-A819-4496-B81E-94743AC6A8FC}" type="slidenum">
              <a:rPr lang="da-DK" smtClean="0"/>
              <a:pPr/>
              <a:t>9</a:t>
            </a:fld>
            <a:endParaRPr lang="da-DK"/>
          </a:p>
        </p:txBody>
      </p:sp>
    </p:spTree>
    <p:extLst>
      <p:ext uri="{BB962C8B-B14F-4D97-AF65-F5344CB8AC3E}">
        <p14:creationId xmlns:p14="http://schemas.microsoft.com/office/powerpoint/2010/main" val="1956623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701</TotalTime>
  <Words>1646</Words>
  <Application>Microsoft Office PowerPoint</Application>
  <PresentationFormat>Skærmshow (4:3)</PresentationFormat>
  <Paragraphs>190</Paragraphs>
  <Slides>30</Slides>
  <Notes>12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30</vt:i4>
      </vt:variant>
    </vt:vector>
  </HeadingPairs>
  <TitlesOfParts>
    <vt:vector size="34" baseType="lpstr">
      <vt:lpstr>Calibri</vt:lpstr>
      <vt:lpstr>Constantia</vt:lpstr>
      <vt:lpstr>Wingdings 2</vt:lpstr>
      <vt:lpstr>Forløb</vt:lpstr>
      <vt:lpstr> The Making of a Revolution –how important are economic crises? </vt:lpstr>
      <vt:lpstr>A scientific revolution – how and why?</vt:lpstr>
      <vt:lpstr>The 1930s</vt:lpstr>
      <vt:lpstr>The 1930s</vt:lpstr>
      <vt:lpstr>The 1930s</vt:lpstr>
      <vt:lpstr>1930s</vt:lpstr>
      <vt:lpstr>1930s</vt:lpstr>
      <vt:lpstr>1930s</vt:lpstr>
      <vt:lpstr>1930s</vt:lpstr>
      <vt:lpstr>1930s</vt:lpstr>
      <vt:lpstr>1930s</vt:lpstr>
      <vt:lpstr>1930s</vt:lpstr>
      <vt:lpstr>The 2010s</vt:lpstr>
      <vt:lpstr>The 2010s</vt:lpstr>
      <vt:lpstr>The 2010s</vt:lpstr>
      <vt:lpstr>The 2010s</vt:lpstr>
      <vt:lpstr>2010s</vt:lpstr>
      <vt:lpstr>The 2010s</vt:lpstr>
      <vt:lpstr>The 2010s</vt:lpstr>
      <vt:lpstr>The 2020s</vt:lpstr>
      <vt:lpstr>The 2010s</vt:lpstr>
      <vt:lpstr>The 2010s</vt:lpstr>
      <vt:lpstr>The 2010s</vt:lpstr>
      <vt:lpstr>The 2010s</vt:lpstr>
      <vt:lpstr>The 2010s</vt:lpstr>
      <vt:lpstr>The 2010s</vt:lpstr>
      <vt:lpstr>The 2010s</vt:lpstr>
      <vt:lpstr>The 2010s</vt:lpstr>
      <vt:lpstr>The 2010s</vt:lpstr>
      <vt:lpstr>The Making of a Revolution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Makroøkonomisk uenighed - 1930’ernes debat på ny?</dc:title>
  <dc:creator>finn olesen</dc:creator>
  <cp:lastModifiedBy>Maria Nielsen</cp:lastModifiedBy>
  <cp:revision>63</cp:revision>
  <cp:lastPrinted>2014-05-15T06:52:38Z</cp:lastPrinted>
  <dcterms:created xsi:type="dcterms:W3CDTF">2013-09-06T06:28:51Z</dcterms:created>
  <dcterms:modified xsi:type="dcterms:W3CDTF">2015-03-27T08:14:01Z</dcterms:modified>
</cp:coreProperties>
</file>